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Override1.xml" ContentType="application/vnd.openxmlformats-officedocument.themeOverride+xml"/>
  <Override PartName="/ppt/tags/tag10.xml" ContentType="application/vnd.openxmlformats-officedocument.presentationml.tags+xml"/>
  <Override PartName="/ppt/theme/themeOverride2.xml" ContentType="application/vnd.openxmlformats-officedocument.themeOverr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Override3.xml" ContentType="application/vnd.openxmlformats-officedocument.themeOverr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Override4.xml" ContentType="application/vnd.openxmlformats-officedocument.themeOverr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heme/themeOverride5.xml" ContentType="application/vnd.openxmlformats-officedocument.themeOverr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heme/themeOverride6.xml" ContentType="application/vnd.openxmlformats-officedocument.themeOverr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heme/themeOverride7.xml" ContentType="application/vnd.openxmlformats-officedocument.themeOverr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heme/themeOverride8.xml" ContentType="application/vnd.openxmlformats-officedocument.themeOverr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heme/themeOverride9.xml" ContentType="application/vnd.openxmlformats-officedocument.themeOverr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heme/themeOverride10.xml" ContentType="application/vnd.openxmlformats-officedocument.themeOverr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heme/themeOverride11.xml" ContentType="application/vnd.openxmlformats-officedocument.themeOverr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heme/themeOverride12.xml" ContentType="application/vnd.openxmlformats-officedocument.themeOverr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heme/themeOverride13.xml" ContentType="application/vnd.openxmlformats-officedocument.themeOverr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heme/themeOverride14.xml" ContentType="application/vnd.openxmlformats-officedocument.themeOverr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heme/themeOverride15.xml" ContentType="application/vnd.openxmlformats-officedocument.themeOverr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heme/themeOverride16.xml" ContentType="application/vnd.openxmlformats-officedocument.themeOverr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heme/themeOverride17.xml" ContentType="application/vnd.openxmlformats-officedocument.themeOverr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heme/themeOverride18.xml" ContentType="application/vnd.openxmlformats-officedocument.themeOverr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heme/themeOverride19.xml" ContentType="application/vnd.openxmlformats-officedocument.themeOverr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heme/themeOverride20.xml" ContentType="application/vnd.openxmlformats-officedocument.themeOverr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heme/themeOverride21.xml" ContentType="application/vnd.openxmlformats-officedocument.themeOverr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heme/themeOverride22.xml" ContentType="application/vnd.openxmlformats-officedocument.themeOverr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heme/themeOverride23.xml" ContentType="application/vnd.openxmlformats-officedocument.themeOverr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heme/themeOverride24.xml" ContentType="application/vnd.openxmlformats-officedocument.themeOverr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heme/themeOverride25.xml" ContentType="application/vnd.openxmlformats-officedocument.themeOverr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heme/themeOverride26.xml" ContentType="application/vnd.openxmlformats-officedocument.themeOverr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heme/themeOverride27.xml" ContentType="application/vnd.openxmlformats-officedocument.themeOverride+xml"/>
  <Override PartName="/ppt/tags/tag101.xml" ContentType="application/vnd.openxmlformats-officedocument.presentationml.tags+xml"/>
  <Override PartName="/ppt/theme/themeOverride28.xml" ContentType="application/vnd.openxmlformats-officedocument.themeOverride+xml"/>
  <Override PartName="/ppt/tags/tag102.xml" ContentType="application/vnd.openxmlformats-officedocument.presentationml.tags+xml"/>
  <Override PartName="/ppt/theme/themeOverride29.xml" ContentType="application/vnd.openxmlformats-officedocument.themeOverr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heme/themeOverride30.xml" ContentType="application/vnd.openxmlformats-officedocument.themeOverr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heme/themeOverride31.xml" ContentType="application/vnd.openxmlformats-officedocument.themeOverride+xml"/>
  <Override PartName="/ppt/tags/tag11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1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2.xml" ContentType="application/vnd.openxmlformats-officedocument.presentationml.notesSl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notesSlides/notesSlide3.xml" ContentType="application/vnd.openxmlformats-officedocument.presentationml.notesSlide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notesSlides/notesSlide9.xml" ContentType="application/vnd.openxmlformats-officedocument.presentationml.notesSlid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5268" r:id="rId4"/>
  </p:sldMasterIdLst>
  <p:notesMasterIdLst>
    <p:notesMasterId r:id="rId38"/>
  </p:notesMasterIdLst>
  <p:handoutMasterIdLst>
    <p:handoutMasterId r:id="rId39"/>
  </p:handoutMasterIdLst>
  <p:sldIdLst>
    <p:sldId id="637" r:id="rId5"/>
    <p:sldId id="543" r:id="rId6"/>
    <p:sldId id="443" r:id="rId7"/>
    <p:sldId id="627" r:id="rId8"/>
    <p:sldId id="683" r:id="rId9"/>
    <p:sldId id="470" r:id="rId10"/>
    <p:sldId id="339" r:id="rId11"/>
    <p:sldId id="658" r:id="rId12"/>
    <p:sldId id="659" r:id="rId13"/>
    <p:sldId id="665" r:id="rId14"/>
    <p:sldId id="660" r:id="rId15"/>
    <p:sldId id="662" r:id="rId16"/>
    <p:sldId id="668" r:id="rId17"/>
    <p:sldId id="667" r:id="rId18"/>
    <p:sldId id="685" r:id="rId19"/>
    <p:sldId id="684" r:id="rId20"/>
    <p:sldId id="455" r:id="rId21"/>
    <p:sldId id="651" r:id="rId22"/>
    <p:sldId id="654" r:id="rId23"/>
    <p:sldId id="276" r:id="rId24"/>
    <p:sldId id="677" r:id="rId25"/>
    <p:sldId id="681" r:id="rId26"/>
    <p:sldId id="680" r:id="rId27"/>
    <p:sldId id="299" r:id="rId28"/>
    <p:sldId id="647" r:id="rId29"/>
    <p:sldId id="674" r:id="rId30"/>
    <p:sldId id="676" r:id="rId31"/>
    <p:sldId id="675" r:id="rId32"/>
    <p:sldId id="682" r:id="rId33"/>
    <p:sldId id="628" r:id="rId34"/>
    <p:sldId id="638" r:id="rId35"/>
    <p:sldId id="447" r:id="rId36"/>
    <p:sldId id="537" r:id="rId37"/>
  </p:sldIdLst>
  <p:sldSz cx="12192000" cy="6858000"/>
  <p:notesSz cx="9926638" cy="6797675"/>
  <p:custShowLst>
    <p:custShow name="Format Guide Workshop" id="0">
      <p:sldLst/>
    </p:custShow>
  </p:custShowLst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Холкин Сергей" initials="ХС" lastIdx="1" clrIdx="0">
    <p:extLst>
      <p:ext uri="{19B8F6BF-5375-455C-9EA6-DF929625EA0E}">
        <p15:presenceInfo xmlns:p15="http://schemas.microsoft.com/office/powerpoint/2012/main" userId="S::s.kholkin@crpt.ru::a9983bfb-55df-486e-ab20-682bd1b5e3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E900"/>
    <a:srgbClr val="FFFF00"/>
    <a:srgbClr val="000000"/>
    <a:srgbClr val="212121"/>
    <a:srgbClr val="FAF7B4"/>
    <a:srgbClr val="F2EB3B"/>
    <a:srgbClr val="FFE200"/>
    <a:srgbClr val="E2E2E2"/>
    <a:srgbClr val="CCD3E6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497" autoAdjust="0"/>
    <p:restoredTop sz="93817" autoAdjust="0"/>
  </p:normalViewPr>
  <p:slideViewPr>
    <p:cSldViewPr snapToGrid="0">
      <p:cViewPr varScale="1">
        <p:scale>
          <a:sx n="71" d="100"/>
          <a:sy n="71" d="100"/>
        </p:scale>
        <p:origin x="78" y="7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5" d="100"/>
          <a:sy n="105" d="100"/>
        </p:scale>
        <p:origin x="120" y="180"/>
      </p:cViewPr>
      <p:guideLst/>
    </p:cSldViewPr>
  </p:notesViewPr>
  <p:gridSpacing cx="39601" cy="39601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tags" Target="tags/tag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.kholkin\AppData\Local\Microsoft\Windows\INetCache\Content.Outlook\YUIWGR03\&#1050;&#1086;&#1087;&#1080;&#1103;%20&#1040;&#1085;&#1082;&#1077;&#1090;&#1099;_7&#1042;&#1047;&#1053;%20_05.09.2019_&#1082;&#1086;&#1088;&#1088;&#1077;&#1082;&#1094;&#1080;&#1103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Количество МОД 7ВЗН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Итог!$B$13</c:f>
              <c:strCache>
                <c:ptCount val="1"/>
                <c:pt idx="0">
                  <c:v>Количество МОД</c:v>
                </c:pt>
              </c:strCache>
            </c:strRef>
          </c:tx>
          <c:spPr>
            <a:solidFill>
              <a:srgbClr val="EFEB2E"/>
            </a:solidFill>
            <a:ln>
              <a:noFill/>
            </a:ln>
            <a:effectLst/>
          </c:spPr>
          <c:invertIfNegative val="0"/>
          <c:cat>
            <c:strRef>
              <c:f>Итог!$A$14:$A$19</c:f>
              <c:strCache>
                <c:ptCount val="6"/>
                <c:pt idx="0">
                  <c:v>0-10</c:v>
                </c:pt>
                <c:pt idx="1">
                  <c:v>10-50</c:v>
                </c:pt>
                <c:pt idx="2">
                  <c:v>50-100</c:v>
                </c:pt>
                <c:pt idx="3">
                  <c:v>100-500</c:v>
                </c:pt>
                <c:pt idx="4">
                  <c:v>500-1000</c:v>
                </c:pt>
                <c:pt idx="5">
                  <c:v>более 1000</c:v>
                </c:pt>
              </c:strCache>
            </c:strRef>
          </c:cat>
          <c:val>
            <c:numRef>
              <c:f>Итог!$B$14:$B$19</c:f>
              <c:numCache>
                <c:formatCode>General</c:formatCode>
                <c:ptCount val="6"/>
                <c:pt idx="0">
                  <c:v>222</c:v>
                </c:pt>
                <c:pt idx="1">
                  <c:v>565</c:v>
                </c:pt>
                <c:pt idx="2">
                  <c:v>516</c:v>
                </c:pt>
                <c:pt idx="3">
                  <c:v>1282</c:v>
                </c:pt>
                <c:pt idx="4">
                  <c:v>153</c:v>
                </c:pt>
                <c:pt idx="5">
                  <c:v>147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E2-40C5-853E-A24AC354EB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88342672"/>
        <c:axId val="385742464"/>
      </c:barChart>
      <c:catAx>
        <c:axId val="88834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5742464"/>
        <c:crosses val="autoZero"/>
        <c:auto val="1"/>
        <c:lblAlgn val="ctr"/>
        <c:lblOffset val="100"/>
        <c:noMultiLvlLbl val="0"/>
      </c:catAx>
      <c:valAx>
        <c:axId val="385742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88342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2F8AF4-4CBC-4AB6-A2A2-B0F3EF03921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8F8CD4-4453-402F-9903-44C0B4FF1F15}">
      <dgm:prSet phldrT="[Текст]" custT="1"/>
      <dgm:spPr>
        <a:solidFill>
          <a:srgbClr val="EFEB2E"/>
        </a:solidFill>
      </dgm:spPr>
      <dgm:t>
        <a:bodyPr/>
        <a:lstStyle/>
        <a:p>
          <a:r>
            <a:rPr lang="ru-RU" sz="2300" b="1" dirty="0">
              <a:solidFill>
                <a:srgbClr val="58595B"/>
              </a:solidFill>
            </a:rPr>
            <a:t>Возможность</a:t>
          </a:r>
          <a:endParaRPr lang="ru-RU" sz="2300" dirty="0"/>
        </a:p>
      </dgm:t>
    </dgm:pt>
    <dgm:pt modelId="{B37E0C5F-84C1-4D55-AC37-C68AC188E47B}" type="parTrans" cxnId="{1C11CD53-0BBB-470C-917C-982565DC30CC}">
      <dgm:prSet/>
      <dgm:spPr/>
      <dgm:t>
        <a:bodyPr/>
        <a:lstStyle/>
        <a:p>
          <a:endParaRPr lang="ru-RU"/>
        </a:p>
      </dgm:t>
    </dgm:pt>
    <dgm:pt modelId="{9F49064D-C638-4F07-BDE1-8C5BCA3736FB}" type="sibTrans" cxnId="{1C11CD53-0BBB-470C-917C-982565DC30CC}">
      <dgm:prSet/>
      <dgm:spPr/>
      <dgm:t>
        <a:bodyPr/>
        <a:lstStyle/>
        <a:p>
          <a:endParaRPr lang="ru-RU"/>
        </a:p>
      </dgm:t>
    </dgm:pt>
    <dgm:pt modelId="{B091AD9C-1730-45F3-8C70-3A3D3EFA1359}">
      <dgm:prSet phldrT="[Текст]" custT="1"/>
      <dgm:spPr/>
      <dgm:t>
        <a:bodyPr/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PT Sans Caption"/>
            <a:buChar char="•"/>
          </a:pPr>
          <a:r>
            <a:rPr lang="ru-RU" sz="1800" kern="1200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PT Sans Caption"/>
              <a:ea typeface="+mn-ea"/>
              <a:cs typeface="+mn-cs"/>
            </a:rPr>
            <a:t> Участники оборота, зарегистрировавшиеся в рамках эксперимента, не потеряют свои данные, все данные автоматически будут перенесены в промышленную систему, переход к обязательной маркировке с технической точки зрения будет «бесшовным»</a:t>
          </a:r>
        </a:p>
      </dgm:t>
    </dgm:pt>
    <dgm:pt modelId="{8DB3B53D-6C1B-4ACD-91E9-B35250C34116}" type="parTrans" cxnId="{4947F7EB-501A-49BD-8FFA-E894C894C758}">
      <dgm:prSet/>
      <dgm:spPr/>
      <dgm:t>
        <a:bodyPr/>
        <a:lstStyle/>
        <a:p>
          <a:endParaRPr lang="ru-RU"/>
        </a:p>
      </dgm:t>
    </dgm:pt>
    <dgm:pt modelId="{4A38E1D1-234A-407E-8A0D-7125BA88C1DA}" type="sibTrans" cxnId="{4947F7EB-501A-49BD-8FFA-E894C894C758}">
      <dgm:prSet/>
      <dgm:spPr/>
      <dgm:t>
        <a:bodyPr/>
        <a:lstStyle/>
        <a:p>
          <a:endParaRPr lang="ru-RU"/>
        </a:p>
      </dgm:t>
    </dgm:pt>
    <dgm:pt modelId="{0C653AE6-F611-4EA8-9553-47CD6C7F8E4D}">
      <dgm:prSet phldrT="[Текст]" custT="1"/>
      <dgm:spPr>
        <a:solidFill>
          <a:srgbClr val="EFEB2E"/>
        </a:solidFill>
      </dgm:spPr>
      <dgm:t>
        <a:bodyPr/>
        <a:lstStyle/>
        <a:p>
          <a:r>
            <a:rPr lang="ru-RU" sz="2300" b="1" dirty="0">
              <a:solidFill>
                <a:srgbClr val="58595B"/>
              </a:solidFill>
            </a:rPr>
            <a:t>Необходимость</a:t>
          </a:r>
        </a:p>
      </dgm:t>
    </dgm:pt>
    <dgm:pt modelId="{DD17DB10-1D1A-4433-A91A-0BD762C7B5B1}" type="parTrans" cxnId="{0D1BD712-267A-426B-A6A4-7ED7DFC53BEC}">
      <dgm:prSet/>
      <dgm:spPr/>
      <dgm:t>
        <a:bodyPr/>
        <a:lstStyle/>
        <a:p>
          <a:endParaRPr lang="ru-RU"/>
        </a:p>
      </dgm:t>
    </dgm:pt>
    <dgm:pt modelId="{C5A27D77-C2D6-4773-B8A4-869FE2D81F00}" type="sibTrans" cxnId="{0D1BD712-267A-426B-A6A4-7ED7DFC53BEC}">
      <dgm:prSet/>
      <dgm:spPr/>
      <dgm:t>
        <a:bodyPr/>
        <a:lstStyle/>
        <a:p>
          <a:endParaRPr lang="ru-RU"/>
        </a:p>
      </dgm:t>
    </dgm:pt>
    <dgm:pt modelId="{59230339-3C66-4B3C-8351-7ECD1B9B88BB}">
      <dgm:prSet phldrT="[Текст]" custT="1"/>
      <dgm:spPr/>
      <dgm:t>
        <a:bodyPr/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PT Sans Caption"/>
            <a:buChar char="•"/>
          </a:pPr>
          <a:endParaRPr lang="ru-RU" sz="1800" kern="1200" dirty="0">
            <a:solidFill>
              <a:srgbClr val="595959">
                <a:hueOff val="0"/>
                <a:satOff val="0"/>
                <a:lumOff val="0"/>
                <a:alphaOff val="0"/>
              </a:srgbClr>
            </a:solidFill>
            <a:latin typeface="PT Sans Caption"/>
            <a:ea typeface="+mn-ea"/>
            <a:cs typeface="+mn-cs"/>
          </a:endParaRPr>
        </a:p>
      </dgm:t>
    </dgm:pt>
    <dgm:pt modelId="{14270C62-A1C8-43B4-BE08-8DADC64E58BD}" type="parTrans" cxnId="{68843A54-109B-4980-837E-910896013B6E}">
      <dgm:prSet/>
      <dgm:spPr/>
      <dgm:t>
        <a:bodyPr/>
        <a:lstStyle/>
        <a:p>
          <a:endParaRPr lang="ru-RU"/>
        </a:p>
      </dgm:t>
    </dgm:pt>
    <dgm:pt modelId="{51E940A6-99F8-453A-8F7A-0E56991A35EC}" type="sibTrans" cxnId="{68843A54-109B-4980-837E-910896013B6E}">
      <dgm:prSet/>
      <dgm:spPr/>
      <dgm:t>
        <a:bodyPr/>
        <a:lstStyle/>
        <a:p>
          <a:endParaRPr lang="ru-RU"/>
        </a:p>
      </dgm:t>
    </dgm:pt>
    <dgm:pt modelId="{11C042FB-B1AE-43E9-9A7C-5AEEDE35C35B}">
      <dgm:prSet custT="1"/>
      <dgm:spPr/>
      <dgm:t>
        <a:bodyPr/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PT Sans Caption"/>
            <a:buChar char="•"/>
          </a:pPr>
          <a:endParaRPr lang="ru-RU" sz="1800" kern="1200" dirty="0">
            <a:solidFill>
              <a:srgbClr val="595959">
                <a:hueOff val="0"/>
                <a:satOff val="0"/>
                <a:lumOff val="0"/>
                <a:alphaOff val="0"/>
              </a:srgbClr>
            </a:solidFill>
            <a:latin typeface="PT Sans Caption"/>
            <a:ea typeface="+mn-ea"/>
            <a:cs typeface="+mn-cs"/>
          </a:endParaRPr>
        </a:p>
      </dgm:t>
    </dgm:pt>
    <dgm:pt modelId="{55501AD5-B379-400E-AE09-974D7440A08F}" type="parTrans" cxnId="{AE347DA9-1FE3-456C-8B5B-E099E277C1CA}">
      <dgm:prSet/>
      <dgm:spPr/>
      <dgm:t>
        <a:bodyPr/>
        <a:lstStyle/>
        <a:p>
          <a:endParaRPr lang="ru-RU"/>
        </a:p>
      </dgm:t>
    </dgm:pt>
    <dgm:pt modelId="{0726AF9A-08FC-4F1C-8492-0E1A3CDB4322}" type="sibTrans" cxnId="{AE347DA9-1FE3-456C-8B5B-E099E277C1CA}">
      <dgm:prSet/>
      <dgm:spPr/>
      <dgm:t>
        <a:bodyPr/>
        <a:lstStyle/>
        <a:p>
          <a:endParaRPr lang="ru-RU"/>
        </a:p>
      </dgm:t>
    </dgm:pt>
    <dgm:pt modelId="{CEE30BDE-4137-4431-B630-E5FAACE1C1C4}">
      <dgm:prSet phldrT="[Текст]" custT="1"/>
      <dgm:spPr/>
      <dgm:t>
        <a:bodyPr/>
        <a:lstStyle/>
        <a:p>
          <a:endParaRPr lang="ru-RU" sz="1800" dirty="0"/>
        </a:p>
      </dgm:t>
    </dgm:pt>
    <dgm:pt modelId="{34861C73-84B7-4C7E-84CC-93C0BD7BC295}" type="parTrans" cxnId="{E290CC0E-D1EE-4E85-B7BC-7DF57DC68A4B}">
      <dgm:prSet/>
      <dgm:spPr/>
      <dgm:t>
        <a:bodyPr/>
        <a:lstStyle/>
        <a:p>
          <a:endParaRPr lang="ru-RU"/>
        </a:p>
      </dgm:t>
    </dgm:pt>
    <dgm:pt modelId="{9F96B49A-1A9F-4CAD-A941-BC34247D3829}" type="sibTrans" cxnId="{E290CC0E-D1EE-4E85-B7BC-7DF57DC68A4B}">
      <dgm:prSet/>
      <dgm:spPr/>
      <dgm:t>
        <a:bodyPr/>
        <a:lstStyle/>
        <a:p>
          <a:endParaRPr lang="ru-RU"/>
        </a:p>
      </dgm:t>
    </dgm:pt>
    <dgm:pt modelId="{C4169FEA-BFC0-4528-BFEE-B414A849B2FD}">
      <dgm:prSet phldrT="[Текст]" custT="1"/>
      <dgm:spPr/>
      <dgm:t>
        <a:bodyPr/>
        <a:lstStyle/>
        <a:p>
          <a:r>
            <a:rPr lang="ru-RU" sz="1800" dirty="0"/>
            <a:t>С 01.10.19 для ВЗН и с 01.01.20 для остальных</a:t>
          </a:r>
          <a:r>
            <a:rPr lang="en-US" sz="1800" dirty="0"/>
            <a:t> </a:t>
          </a:r>
          <a:r>
            <a:rPr lang="ru-RU" sz="1800" dirty="0"/>
            <a:t>ЛП отсутствие регистрации в системе означает невозможность осуществлять деятельность в рамках правового поля</a:t>
          </a:r>
          <a:endParaRPr lang="ru-RU" sz="1800" dirty="0">
            <a:solidFill>
              <a:schemeClr val="tx1"/>
            </a:solidFill>
          </a:endParaRPr>
        </a:p>
      </dgm:t>
    </dgm:pt>
    <dgm:pt modelId="{CF69F6F5-61BB-4474-8172-9703B324135A}" type="parTrans" cxnId="{7FE99F0E-BB84-401D-9EA2-A02556A30AB1}">
      <dgm:prSet/>
      <dgm:spPr/>
      <dgm:t>
        <a:bodyPr/>
        <a:lstStyle/>
        <a:p>
          <a:endParaRPr lang="ru-RU"/>
        </a:p>
      </dgm:t>
    </dgm:pt>
    <dgm:pt modelId="{78564E54-FF9E-46B0-95FD-7AB90A3BFC8F}" type="sibTrans" cxnId="{7FE99F0E-BB84-401D-9EA2-A02556A30AB1}">
      <dgm:prSet/>
      <dgm:spPr/>
      <dgm:t>
        <a:bodyPr/>
        <a:lstStyle/>
        <a:p>
          <a:endParaRPr lang="ru-RU"/>
        </a:p>
      </dgm:t>
    </dgm:pt>
    <dgm:pt modelId="{E3E12400-E896-4237-9424-ED5AB3833059}">
      <dgm:prSet custT="1"/>
      <dgm:spPr/>
      <dgm:t>
        <a:bodyPr/>
        <a:lstStyle/>
        <a:p>
          <a:r>
            <a:rPr lang="ru-RU" sz="1800" dirty="0"/>
            <a:t>Федеральным законом от 15.04.2019 №58-ФЗ вводится ответственность за несвоевременное/недостоверное внесение данных в МДЛП в виде штрафа для должностных лиц в размере от 5 до 10 тыс. руб., для юрлиц – от 50 до 100 тыс. руб.</a:t>
          </a:r>
        </a:p>
      </dgm:t>
    </dgm:pt>
    <dgm:pt modelId="{E0CF4FA1-22FC-40A3-9CDA-88BEC910E316}" type="parTrans" cxnId="{84150272-841E-4D75-A982-A72CB78145F9}">
      <dgm:prSet/>
      <dgm:spPr/>
      <dgm:t>
        <a:bodyPr/>
        <a:lstStyle/>
        <a:p>
          <a:endParaRPr lang="ru-RU"/>
        </a:p>
      </dgm:t>
    </dgm:pt>
    <dgm:pt modelId="{2DBC9C76-2336-4445-A218-B0A0AED4765D}" type="sibTrans" cxnId="{84150272-841E-4D75-A982-A72CB78145F9}">
      <dgm:prSet/>
      <dgm:spPr/>
      <dgm:t>
        <a:bodyPr/>
        <a:lstStyle/>
        <a:p>
          <a:endParaRPr lang="ru-RU"/>
        </a:p>
      </dgm:t>
    </dgm:pt>
    <dgm:pt modelId="{4ADE554E-60CB-429C-976F-5B92802F0897}" type="pres">
      <dgm:prSet presAssocID="{982F8AF4-4CBC-4AB6-A2A2-B0F3EF039211}" presName="linear" presStyleCnt="0">
        <dgm:presLayoutVars>
          <dgm:animLvl val="lvl"/>
          <dgm:resizeHandles val="exact"/>
        </dgm:presLayoutVars>
      </dgm:prSet>
      <dgm:spPr/>
    </dgm:pt>
    <dgm:pt modelId="{AE4812DB-8499-4208-A007-FF2E8764283D}" type="pres">
      <dgm:prSet presAssocID="{BA8F8CD4-4453-402F-9903-44C0B4FF1F1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5C3D534-82FA-4D0A-910A-2A82E8A866D8}" type="pres">
      <dgm:prSet presAssocID="{BA8F8CD4-4453-402F-9903-44C0B4FF1F15}" presName="childText" presStyleLbl="revTx" presStyleIdx="0" presStyleCnt="2">
        <dgm:presLayoutVars>
          <dgm:bulletEnabled val="1"/>
        </dgm:presLayoutVars>
      </dgm:prSet>
      <dgm:spPr/>
    </dgm:pt>
    <dgm:pt modelId="{19911EC7-65D6-466D-96EE-53C9172D758B}" type="pres">
      <dgm:prSet presAssocID="{0C653AE6-F611-4EA8-9553-47CD6C7F8E4D}" presName="parentText" presStyleLbl="node1" presStyleIdx="1" presStyleCnt="2" custLinFactNeighborX="0" custLinFactNeighborY="11134">
        <dgm:presLayoutVars>
          <dgm:chMax val="0"/>
          <dgm:bulletEnabled val="1"/>
        </dgm:presLayoutVars>
      </dgm:prSet>
      <dgm:spPr/>
    </dgm:pt>
    <dgm:pt modelId="{932D7A56-44CC-4119-8ADE-C5D15F0193CA}" type="pres">
      <dgm:prSet presAssocID="{0C653AE6-F611-4EA8-9553-47CD6C7F8E4D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7FE99F0E-BB84-401D-9EA2-A02556A30AB1}" srcId="{0C653AE6-F611-4EA8-9553-47CD6C7F8E4D}" destId="{C4169FEA-BFC0-4528-BFEE-B414A849B2FD}" srcOrd="1" destOrd="0" parTransId="{CF69F6F5-61BB-4474-8172-9703B324135A}" sibTransId="{78564E54-FF9E-46B0-95FD-7AB90A3BFC8F}"/>
    <dgm:cxn modelId="{E290CC0E-D1EE-4E85-B7BC-7DF57DC68A4B}" srcId="{0C653AE6-F611-4EA8-9553-47CD6C7F8E4D}" destId="{CEE30BDE-4137-4431-B630-E5FAACE1C1C4}" srcOrd="0" destOrd="0" parTransId="{34861C73-84B7-4C7E-84CC-93C0BD7BC295}" sibTransId="{9F96B49A-1A9F-4CAD-A941-BC34247D3829}"/>
    <dgm:cxn modelId="{0D1BD712-267A-426B-A6A4-7ED7DFC53BEC}" srcId="{982F8AF4-4CBC-4AB6-A2A2-B0F3EF039211}" destId="{0C653AE6-F611-4EA8-9553-47CD6C7F8E4D}" srcOrd="1" destOrd="0" parTransId="{DD17DB10-1D1A-4433-A91A-0BD762C7B5B1}" sibTransId="{C5A27D77-C2D6-4773-B8A4-869FE2D81F00}"/>
    <dgm:cxn modelId="{7065441F-87F2-46DC-92D2-A178F27CBEBC}" type="presOf" srcId="{C4169FEA-BFC0-4528-BFEE-B414A849B2FD}" destId="{932D7A56-44CC-4119-8ADE-C5D15F0193CA}" srcOrd="0" destOrd="1" presId="urn:microsoft.com/office/officeart/2005/8/layout/vList2"/>
    <dgm:cxn modelId="{C8254F33-64B7-4DCD-A0AB-9819AAA70B5C}" type="presOf" srcId="{BA8F8CD4-4453-402F-9903-44C0B4FF1F15}" destId="{AE4812DB-8499-4208-A007-FF2E8764283D}" srcOrd="0" destOrd="0" presId="urn:microsoft.com/office/officeart/2005/8/layout/vList2"/>
    <dgm:cxn modelId="{B2668B38-C48B-424E-B83C-357678BA8DCA}" type="presOf" srcId="{982F8AF4-4CBC-4AB6-A2A2-B0F3EF039211}" destId="{4ADE554E-60CB-429C-976F-5B92802F0897}" srcOrd="0" destOrd="0" presId="urn:microsoft.com/office/officeart/2005/8/layout/vList2"/>
    <dgm:cxn modelId="{84150272-841E-4D75-A982-A72CB78145F9}" srcId="{0C653AE6-F611-4EA8-9553-47CD6C7F8E4D}" destId="{E3E12400-E896-4237-9424-ED5AB3833059}" srcOrd="2" destOrd="0" parTransId="{E0CF4FA1-22FC-40A3-9CDA-88BEC910E316}" sibTransId="{2DBC9C76-2336-4445-A218-B0A0AED4765D}"/>
    <dgm:cxn modelId="{1C11CD53-0BBB-470C-917C-982565DC30CC}" srcId="{982F8AF4-4CBC-4AB6-A2A2-B0F3EF039211}" destId="{BA8F8CD4-4453-402F-9903-44C0B4FF1F15}" srcOrd="0" destOrd="0" parTransId="{B37E0C5F-84C1-4D55-AC37-C68AC188E47B}" sibTransId="{9F49064D-C638-4F07-BDE1-8C5BCA3736FB}"/>
    <dgm:cxn modelId="{68843A54-109B-4980-837E-910896013B6E}" srcId="{BA8F8CD4-4453-402F-9903-44C0B4FF1F15}" destId="{59230339-3C66-4B3C-8351-7ECD1B9B88BB}" srcOrd="0" destOrd="0" parTransId="{14270C62-A1C8-43B4-BE08-8DADC64E58BD}" sibTransId="{51E940A6-99F8-453A-8F7A-0E56991A35EC}"/>
    <dgm:cxn modelId="{F686CA75-93AA-4F25-B2C8-EBA58B6DE62F}" type="presOf" srcId="{59230339-3C66-4B3C-8351-7ECD1B9B88BB}" destId="{65C3D534-82FA-4D0A-910A-2A82E8A866D8}" srcOrd="0" destOrd="0" presId="urn:microsoft.com/office/officeart/2005/8/layout/vList2"/>
    <dgm:cxn modelId="{A4B36886-C924-4766-A70F-16A1461EFD19}" type="presOf" srcId="{0C653AE6-F611-4EA8-9553-47CD6C7F8E4D}" destId="{19911EC7-65D6-466D-96EE-53C9172D758B}" srcOrd="0" destOrd="0" presId="urn:microsoft.com/office/officeart/2005/8/layout/vList2"/>
    <dgm:cxn modelId="{9212038A-84C6-4A63-BD80-101B90498815}" type="presOf" srcId="{CEE30BDE-4137-4431-B630-E5FAACE1C1C4}" destId="{932D7A56-44CC-4119-8ADE-C5D15F0193CA}" srcOrd="0" destOrd="0" presId="urn:microsoft.com/office/officeart/2005/8/layout/vList2"/>
    <dgm:cxn modelId="{A7BE4094-DB10-4FD9-9B19-670A26DD7229}" type="presOf" srcId="{11C042FB-B1AE-43E9-9A7C-5AEEDE35C35B}" destId="{65C3D534-82FA-4D0A-910A-2A82E8A866D8}" srcOrd="0" destOrd="2" presId="urn:microsoft.com/office/officeart/2005/8/layout/vList2"/>
    <dgm:cxn modelId="{AE347DA9-1FE3-456C-8B5B-E099E277C1CA}" srcId="{BA8F8CD4-4453-402F-9903-44C0B4FF1F15}" destId="{11C042FB-B1AE-43E9-9A7C-5AEEDE35C35B}" srcOrd="2" destOrd="0" parTransId="{55501AD5-B379-400E-AE09-974D7440A08F}" sibTransId="{0726AF9A-08FC-4F1C-8492-0E1A3CDB4322}"/>
    <dgm:cxn modelId="{2B8F8FC2-DFE8-445A-B97F-B6276B71AC52}" type="presOf" srcId="{B091AD9C-1730-45F3-8C70-3A3D3EFA1359}" destId="{65C3D534-82FA-4D0A-910A-2A82E8A866D8}" srcOrd="0" destOrd="1" presId="urn:microsoft.com/office/officeart/2005/8/layout/vList2"/>
    <dgm:cxn modelId="{4947F7EB-501A-49BD-8FFA-E894C894C758}" srcId="{BA8F8CD4-4453-402F-9903-44C0B4FF1F15}" destId="{B091AD9C-1730-45F3-8C70-3A3D3EFA1359}" srcOrd="1" destOrd="0" parTransId="{8DB3B53D-6C1B-4ACD-91E9-B35250C34116}" sibTransId="{4A38E1D1-234A-407E-8A0D-7125BA88C1DA}"/>
    <dgm:cxn modelId="{8CA9BFF3-AD97-4E3A-8A13-39F42029AF26}" type="presOf" srcId="{E3E12400-E896-4237-9424-ED5AB3833059}" destId="{932D7A56-44CC-4119-8ADE-C5D15F0193CA}" srcOrd="0" destOrd="2" presId="urn:microsoft.com/office/officeart/2005/8/layout/vList2"/>
    <dgm:cxn modelId="{B5F50E30-8CCC-45E0-97BD-F0E0F2938083}" type="presParOf" srcId="{4ADE554E-60CB-429C-976F-5B92802F0897}" destId="{AE4812DB-8499-4208-A007-FF2E8764283D}" srcOrd="0" destOrd="0" presId="urn:microsoft.com/office/officeart/2005/8/layout/vList2"/>
    <dgm:cxn modelId="{A9C80514-3359-4D82-B921-128232CB9B36}" type="presParOf" srcId="{4ADE554E-60CB-429C-976F-5B92802F0897}" destId="{65C3D534-82FA-4D0A-910A-2A82E8A866D8}" srcOrd="1" destOrd="0" presId="urn:microsoft.com/office/officeart/2005/8/layout/vList2"/>
    <dgm:cxn modelId="{9026D274-7C1D-4FFF-AB8B-2C472D056551}" type="presParOf" srcId="{4ADE554E-60CB-429C-976F-5B92802F0897}" destId="{19911EC7-65D6-466D-96EE-53C9172D758B}" srcOrd="2" destOrd="0" presId="urn:microsoft.com/office/officeart/2005/8/layout/vList2"/>
    <dgm:cxn modelId="{BC0CB18F-C4DA-4143-9E5D-874E459ADDE0}" type="presParOf" srcId="{4ADE554E-60CB-429C-976F-5B92802F0897}" destId="{932D7A56-44CC-4119-8ADE-C5D15F0193C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CA4D3E-065F-41DB-ACC4-EC6689F0F38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F9CBA8-1381-4C0E-AF07-0B4DF8EF337B}">
      <dgm:prSet phldrT="[Текст]" custT="1"/>
      <dgm:spPr>
        <a:solidFill>
          <a:srgbClr val="EFEB2E"/>
        </a:solidFill>
      </dgm:spPr>
      <dgm:t>
        <a:bodyPr/>
        <a:lstStyle/>
        <a:p>
          <a:r>
            <a:rPr lang="ru-RU" sz="2300" b="1" dirty="0">
              <a:solidFill>
                <a:srgbClr val="58595B"/>
              </a:solidFill>
            </a:rPr>
            <a:t>Способ 1: </a:t>
          </a:r>
          <a:r>
            <a:rPr lang="en-US" sz="2300" b="1" dirty="0">
              <a:solidFill>
                <a:srgbClr val="58595B"/>
              </a:solidFill>
            </a:rPr>
            <a:t>1.1. </a:t>
          </a:r>
          <a:r>
            <a:rPr lang="ru-RU" sz="2300" b="1" dirty="0">
              <a:solidFill>
                <a:srgbClr val="58595B"/>
              </a:solidFill>
            </a:rPr>
            <a:t>через ЛК МДЛП или </a:t>
          </a:r>
          <a:r>
            <a:rPr lang="en-US" sz="2300" b="1" dirty="0">
              <a:solidFill>
                <a:srgbClr val="58595B"/>
              </a:solidFill>
            </a:rPr>
            <a:t>1.2. </a:t>
          </a:r>
          <a:r>
            <a:rPr lang="ru-RU" sz="2300" b="1" dirty="0">
              <a:solidFill>
                <a:srgbClr val="58595B"/>
              </a:solidFill>
            </a:rPr>
            <a:t>через </a:t>
          </a:r>
          <a:r>
            <a:rPr lang="en-US" sz="2300" b="1" dirty="0">
              <a:solidFill>
                <a:srgbClr val="58595B"/>
              </a:solidFill>
            </a:rPr>
            <a:t>API </a:t>
          </a:r>
          <a:r>
            <a:rPr lang="ru-RU" sz="2300" b="1" dirty="0">
              <a:solidFill>
                <a:srgbClr val="58595B"/>
              </a:solidFill>
            </a:rPr>
            <a:t>МДЛП</a:t>
          </a:r>
        </a:p>
      </dgm:t>
    </dgm:pt>
    <dgm:pt modelId="{D393C8B6-6AF2-449F-A2DB-6C12C1148B0F}" type="parTrans" cxnId="{78BCC36D-D84B-43A5-86C5-98F2241E78C4}">
      <dgm:prSet/>
      <dgm:spPr/>
      <dgm:t>
        <a:bodyPr/>
        <a:lstStyle/>
        <a:p>
          <a:endParaRPr lang="ru-RU"/>
        </a:p>
      </dgm:t>
    </dgm:pt>
    <dgm:pt modelId="{CDC80C5D-2EAD-489B-8050-E8A688C87BB7}" type="sibTrans" cxnId="{78BCC36D-D84B-43A5-86C5-98F2241E78C4}">
      <dgm:prSet/>
      <dgm:spPr/>
      <dgm:t>
        <a:bodyPr/>
        <a:lstStyle/>
        <a:p>
          <a:endParaRPr lang="ru-RU"/>
        </a:p>
      </dgm:t>
    </dgm:pt>
    <dgm:pt modelId="{56238B81-8B1F-4D3E-A2A1-8034509903C4}">
      <dgm:prSet phldrT="[Текст]" custT="1"/>
      <dgm:spPr>
        <a:solidFill>
          <a:srgbClr val="EFEB2E"/>
        </a:solidFill>
      </dgm:spPr>
      <dgm:t>
        <a:bodyPr/>
        <a:lstStyle/>
        <a:p>
          <a:r>
            <a:rPr lang="ru-RU" sz="2300" b="1" dirty="0">
              <a:solidFill>
                <a:srgbClr val="58595B"/>
              </a:solidFill>
            </a:rPr>
            <a:t>Способ 2:</a:t>
          </a:r>
          <a:r>
            <a:rPr lang="en-US" sz="2300" b="1" dirty="0">
              <a:solidFill>
                <a:srgbClr val="58595B"/>
              </a:solidFill>
            </a:rPr>
            <a:t> 2.1. </a:t>
          </a:r>
          <a:r>
            <a:rPr lang="ru-RU" sz="2300" b="1" dirty="0">
              <a:solidFill>
                <a:srgbClr val="58595B"/>
              </a:solidFill>
            </a:rPr>
            <a:t>через ККТ или </a:t>
          </a:r>
          <a:r>
            <a:rPr lang="en-US" sz="2300" b="1" dirty="0">
              <a:solidFill>
                <a:srgbClr val="58595B"/>
              </a:solidFill>
            </a:rPr>
            <a:t>2.2. </a:t>
          </a:r>
          <a:r>
            <a:rPr lang="ru-RU" sz="2300" b="1" dirty="0">
              <a:solidFill>
                <a:srgbClr val="58595B"/>
              </a:solidFill>
            </a:rPr>
            <a:t>через регистраторы выбытия (РВ)</a:t>
          </a:r>
        </a:p>
      </dgm:t>
    </dgm:pt>
    <dgm:pt modelId="{F0F8E807-045E-4152-A976-27976E9FE714}" type="parTrans" cxnId="{E2AB928C-7E89-4D62-8E91-B17929C7B3BD}">
      <dgm:prSet/>
      <dgm:spPr/>
      <dgm:t>
        <a:bodyPr/>
        <a:lstStyle/>
        <a:p>
          <a:endParaRPr lang="ru-RU"/>
        </a:p>
      </dgm:t>
    </dgm:pt>
    <dgm:pt modelId="{CCE429A5-D02E-421C-9B78-200F5656C1FA}" type="sibTrans" cxnId="{E2AB928C-7E89-4D62-8E91-B17929C7B3BD}">
      <dgm:prSet/>
      <dgm:spPr/>
      <dgm:t>
        <a:bodyPr/>
        <a:lstStyle/>
        <a:p>
          <a:endParaRPr lang="ru-RU"/>
        </a:p>
      </dgm:t>
    </dgm:pt>
    <dgm:pt modelId="{DCC45AC4-F94A-4B93-A051-A4E9641DB302}">
      <dgm:prSet phldrT="[Текст]" custT="1"/>
      <dgm:spPr/>
      <dgm:t>
        <a:bodyPr/>
        <a:lstStyle/>
        <a:p>
          <a:pPr>
            <a:spcAft>
              <a:spcPts val="1200"/>
            </a:spcAft>
          </a:pPr>
          <a:r>
            <a:rPr lang="ru-RU" sz="1800" b="0" u="none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PT Sans Caption"/>
              <a:ea typeface="+mn-ea"/>
              <a:cs typeface="+mn-cs"/>
            </a:rPr>
            <a:t>5.1. Продажа лекарственного препарата в рамках розничной торговли</a:t>
          </a:r>
          <a:endParaRPr lang="ru-RU" sz="1800" dirty="0"/>
        </a:p>
      </dgm:t>
    </dgm:pt>
    <dgm:pt modelId="{BDF3F2EB-8914-481B-9C48-A6199B921654}" type="parTrans" cxnId="{F4DDCCD6-9CAC-4578-905D-27D7AE81AB9E}">
      <dgm:prSet/>
      <dgm:spPr/>
      <dgm:t>
        <a:bodyPr/>
        <a:lstStyle/>
        <a:p>
          <a:endParaRPr lang="ru-RU"/>
        </a:p>
      </dgm:t>
    </dgm:pt>
    <dgm:pt modelId="{8413818C-B229-49C4-82C0-2B246FA273FF}" type="sibTrans" cxnId="{F4DDCCD6-9CAC-4578-905D-27D7AE81AB9E}">
      <dgm:prSet/>
      <dgm:spPr/>
      <dgm:t>
        <a:bodyPr/>
        <a:lstStyle/>
        <a:p>
          <a:endParaRPr lang="ru-RU"/>
        </a:p>
      </dgm:t>
    </dgm:pt>
    <dgm:pt modelId="{7ABB629B-B4B9-4F84-B05A-B8612DA0DBA4}">
      <dgm:prSet phldrT="[Текст]" custT="1"/>
      <dgm:spPr/>
      <dgm:t>
        <a:bodyPr/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ru-RU" sz="1800" b="0" u="none" kern="1200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PT Sans Caption"/>
              <a:ea typeface="+mn-ea"/>
              <a:cs typeface="+mn-cs"/>
            </a:rPr>
            <a:t>4. Раздел «Оборот лекарственных препаратов». </a:t>
          </a:r>
        </a:p>
      </dgm:t>
    </dgm:pt>
    <dgm:pt modelId="{FCE36C86-43E3-4C85-A06D-ACE09FA014E8}" type="parTrans" cxnId="{E6E4F691-9490-4841-AEA2-18AC6A145368}">
      <dgm:prSet/>
      <dgm:spPr/>
      <dgm:t>
        <a:bodyPr/>
        <a:lstStyle/>
        <a:p>
          <a:endParaRPr lang="ru-RU"/>
        </a:p>
      </dgm:t>
    </dgm:pt>
    <dgm:pt modelId="{44682DE8-44B4-480E-BBBD-45110AF659D7}" type="sibTrans" cxnId="{E6E4F691-9490-4841-AEA2-18AC6A145368}">
      <dgm:prSet/>
      <dgm:spPr/>
      <dgm:t>
        <a:bodyPr/>
        <a:lstStyle/>
        <a:p>
          <a:endParaRPr lang="ru-RU"/>
        </a:p>
      </dgm:t>
    </dgm:pt>
    <dgm:pt modelId="{4E76746F-A977-4FF3-93AF-2F32CFEC7346}">
      <dgm:prSet custT="1"/>
      <dgm:spPr/>
      <dgm:t>
        <a:bodyPr/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ru-RU" sz="1800" b="0" u="none" kern="1200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PT Sans Caption"/>
              <a:ea typeface="+mn-ea"/>
              <a:cs typeface="+mn-cs"/>
            </a:rPr>
            <a:t>9.2. Расформирование (уничтожение) третичной упаковки лекарственных препаратов</a:t>
          </a:r>
        </a:p>
      </dgm:t>
    </dgm:pt>
    <dgm:pt modelId="{31A99A7C-5E65-4D31-9B79-79713823C62B}" type="parTrans" cxnId="{30BE6E15-1290-4E13-B98B-C73B6FD27281}">
      <dgm:prSet/>
      <dgm:spPr/>
      <dgm:t>
        <a:bodyPr/>
        <a:lstStyle/>
        <a:p>
          <a:endParaRPr lang="ru-RU"/>
        </a:p>
      </dgm:t>
    </dgm:pt>
    <dgm:pt modelId="{98CC5001-8917-4D50-BB4B-53C7321B7344}" type="sibTrans" cxnId="{30BE6E15-1290-4E13-B98B-C73B6FD27281}">
      <dgm:prSet/>
      <dgm:spPr/>
      <dgm:t>
        <a:bodyPr/>
        <a:lstStyle/>
        <a:p>
          <a:endParaRPr lang="ru-RU"/>
        </a:p>
      </dgm:t>
    </dgm:pt>
    <dgm:pt modelId="{992D9A75-F29C-44A6-B693-7778A2CB40A8}">
      <dgm:prSet custT="1"/>
      <dgm:spPr/>
      <dgm:t>
        <a:bodyPr/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ru-RU" sz="1800" b="0" u="none" kern="1200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PT Sans Caption"/>
              <a:ea typeface="+mn-ea"/>
              <a:cs typeface="+mn-cs"/>
            </a:rPr>
            <a:t>10. Отмена зарегистрированных операций, отзыв лекарственных препаратов и отказ в приемке лекарственных препаратов</a:t>
          </a:r>
        </a:p>
      </dgm:t>
    </dgm:pt>
    <dgm:pt modelId="{87794D2F-982E-469A-AA4D-D415CFC5088A}" type="parTrans" cxnId="{FF03B092-B08B-4BE7-92F6-F84AD5CAA692}">
      <dgm:prSet/>
      <dgm:spPr/>
      <dgm:t>
        <a:bodyPr/>
        <a:lstStyle/>
        <a:p>
          <a:endParaRPr lang="ru-RU"/>
        </a:p>
      </dgm:t>
    </dgm:pt>
    <dgm:pt modelId="{7902042F-91BC-438E-9E34-E08BE6F752C3}" type="sibTrans" cxnId="{FF03B092-B08B-4BE7-92F6-F84AD5CAA692}">
      <dgm:prSet/>
      <dgm:spPr/>
      <dgm:t>
        <a:bodyPr/>
        <a:lstStyle/>
        <a:p>
          <a:endParaRPr lang="ru-RU"/>
        </a:p>
      </dgm:t>
    </dgm:pt>
    <dgm:pt modelId="{03F98ACD-717A-4A82-BE88-9793365D848A}">
      <dgm:prSet custT="1"/>
      <dgm:spPr/>
      <dgm:t>
        <a:bodyPr/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ru-RU" sz="1800" b="0" u="none" kern="1200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PT Sans Caption"/>
              <a:ea typeface="+mn-ea"/>
              <a:cs typeface="+mn-cs"/>
            </a:rPr>
            <a:t>Другие разделы, в зависимости от особенностей конкретной организации.</a:t>
          </a:r>
        </a:p>
      </dgm:t>
    </dgm:pt>
    <dgm:pt modelId="{488AA22D-2CF1-4F06-86D0-B9C92C464417}" type="parTrans" cxnId="{91E6F0F5-F028-44CD-A8CA-47E426D12129}">
      <dgm:prSet/>
      <dgm:spPr/>
      <dgm:t>
        <a:bodyPr/>
        <a:lstStyle/>
        <a:p>
          <a:endParaRPr lang="ru-RU"/>
        </a:p>
      </dgm:t>
    </dgm:pt>
    <dgm:pt modelId="{A6646CF8-731D-403A-A380-4A6093D4044B}" type="sibTrans" cxnId="{91E6F0F5-F028-44CD-A8CA-47E426D12129}">
      <dgm:prSet/>
      <dgm:spPr/>
      <dgm:t>
        <a:bodyPr/>
        <a:lstStyle/>
        <a:p>
          <a:endParaRPr lang="ru-RU"/>
        </a:p>
      </dgm:t>
    </dgm:pt>
    <dgm:pt modelId="{A2B297D3-1CD7-487C-B8C6-27D4B6F08601}">
      <dgm:prSet phldrT="[Текст]" custT="1"/>
      <dgm:spPr/>
      <dgm:t>
        <a:bodyPr/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ru-RU" sz="1800" b="0" u="none" kern="1200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PT Sans Caption"/>
              <a:ea typeface="+mn-ea"/>
              <a:cs typeface="+mn-cs"/>
            </a:rPr>
            <a:t>5.4. Передача на уничтожение и уничтожение лекарственных препаратов</a:t>
          </a:r>
        </a:p>
      </dgm:t>
    </dgm:pt>
    <dgm:pt modelId="{A5081663-B7DD-4718-8EA3-F8B50A2FEC69}" type="parTrans" cxnId="{EB93BD4E-6E48-463A-BF4B-C62BC087A0D6}">
      <dgm:prSet/>
      <dgm:spPr/>
      <dgm:t>
        <a:bodyPr/>
        <a:lstStyle/>
        <a:p>
          <a:endParaRPr lang="ru-RU"/>
        </a:p>
      </dgm:t>
    </dgm:pt>
    <dgm:pt modelId="{AB91480D-E36C-4D3C-9A5F-C961308F77A3}" type="sibTrans" cxnId="{EB93BD4E-6E48-463A-BF4B-C62BC087A0D6}">
      <dgm:prSet/>
      <dgm:spPr/>
      <dgm:t>
        <a:bodyPr/>
        <a:lstStyle/>
        <a:p>
          <a:endParaRPr lang="ru-RU"/>
        </a:p>
      </dgm:t>
    </dgm:pt>
    <dgm:pt modelId="{F8FBED0E-F100-45A2-BF9F-57E307DAAB3F}">
      <dgm:prSet phldrT="[Текст]" custT="1"/>
      <dgm:spPr/>
      <dgm:t>
        <a:bodyPr/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ru-RU" sz="1800" b="0" u="none" kern="1200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PT Sans Caption"/>
              <a:ea typeface="+mn-ea"/>
              <a:cs typeface="+mn-cs"/>
            </a:rPr>
            <a:t>5.5. Вывод лекарственного препарата из оборота по различным причинам </a:t>
          </a:r>
        </a:p>
      </dgm:t>
    </dgm:pt>
    <dgm:pt modelId="{7B2100F2-12C1-45CF-87EC-9A9B4B809AFD}" type="parTrans" cxnId="{F8C83DC4-6651-4D3C-B929-9B03C9FF5A7F}">
      <dgm:prSet/>
      <dgm:spPr/>
      <dgm:t>
        <a:bodyPr/>
        <a:lstStyle/>
        <a:p>
          <a:endParaRPr lang="ru-RU"/>
        </a:p>
      </dgm:t>
    </dgm:pt>
    <dgm:pt modelId="{96D13E69-FBFF-49D5-9C07-C0BA4F4AD1E3}" type="sibTrans" cxnId="{F8C83DC4-6651-4D3C-B929-9B03C9FF5A7F}">
      <dgm:prSet/>
      <dgm:spPr/>
      <dgm:t>
        <a:bodyPr/>
        <a:lstStyle/>
        <a:p>
          <a:endParaRPr lang="ru-RU"/>
        </a:p>
      </dgm:t>
    </dgm:pt>
    <dgm:pt modelId="{FEEA498B-D6C4-4E33-8D8F-5ED68CDD449D}">
      <dgm:prSet custT="1"/>
      <dgm:spPr/>
      <dgm:t>
        <a:bodyPr/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ru-RU" sz="1800" b="0" u="none" kern="1200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PT Sans Caption"/>
              <a:ea typeface="+mn-ea"/>
              <a:cs typeface="+mn-cs"/>
            </a:rPr>
            <a:t>7. Раздел «Временный вывод из обращения»</a:t>
          </a:r>
        </a:p>
      </dgm:t>
    </dgm:pt>
    <dgm:pt modelId="{23ED7838-71FD-4880-BBFC-B7A59585BE5D}" type="parTrans" cxnId="{9A119AE6-3B77-4AD9-BC52-6F41428CA5F4}">
      <dgm:prSet/>
      <dgm:spPr/>
      <dgm:t>
        <a:bodyPr/>
        <a:lstStyle/>
        <a:p>
          <a:endParaRPr lang="ru-RU"/>
        </a:p>
      </dgm:t>
    </dgm:pt>
    <dgm:pt modelId="{9F21B91D-7ACC-49CB-B47E-E9797FF0BC2A}" type="sibTrans" cxnId="{9A119AE6-3B77-4AD9-BC52-6F41428CA5F4}">
      <dgm:prSet/>
      <dgm:spPr/>
      <dgm:t>
        <a:bodyPr/>
        <a:lstStyle/>
        <a:p>
          <a:endParaRPr lang="ru-RU"/>
        </a:p>
      </dgm:t>
    </dgm:pt>
    <dgm:pt modelId="{A5879651-F114-4D99-8933-B94BF39CB469}">
      <dgm:prSet custT="1"/>
      <dgm:spPr/>
      <dgm:t>
        <a:bodyPr/>
        <a:lstStyle/>
        <a:p>
          <a:pPr>
            <a:spcAft>
              <a:spcPts val="1200"/>
            </a:spcAft>
          </a:pPr>
          <a:r>
            <a:rPr lang="ru-RU" sz="1800" b="0" u="none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PT Sans Caption"/>
              <a:ea typeface="+mn-ea"/>
              <a:cs typeface="+mn-cs"/>
            </a:rPr>
            <a:t>5.2. Отпуск лекарственных препаратов по льготному рецепту</a:t>
          </a:r>
        </a:p>
      </dgm:t>
    </dgm:pt>
    <dgm:pt modelId="{F3541B76-55E6-474B-AD06-639737108414}" type="parTrans" cxnId="{F2A0E426-349C-4DD9-8C9E-37B7428F808D}">
      <dgm:prSet/>
      <dgm:spPr/>
      <dgm:t>
        <a:bodyPr/>
        <a:lstStyle/>
        <a:p>
          <a:endParaRPr lang="ru-RU"/>
        </a:p>
      </dgm:t>
    </dgm:pt>
    <dgm:pt modelId="{5B50781E-335E-43D6-B91E-F8EFC7694135}" type="sibTrans" cxnId="{F2A0E426-349C-4DD9-8C9E-37B7428F808D}">
      <dgm:prSet/>
      <dgm:spPr/>
      <dgm:t>
        <a:bodyPr/>
        <a:lstStyle/>
        <a:p>
          <a:endParaRPr lang="ru-RU"/>
        </a:p>
      </dgm:t>
    </dgm:pt>
    <dgm:pt modelId="{9D27609C-7BFD-4888-9A15-CF3F0731EAB4}">
      <dgm:prSet custT="1"/>
      <dgm:spPr/>
      <dgm:t>
        <a:bodyPr/>
        <a:lstStyle/>
        <a:p>
          <a:pPr>
            <a:spcAft>
              <a:spcPts val="1200"/>
            </a:spcAft>
          </a:pPr>
          <a:r>
            <a:rPr lang="ru-RU" sz="1800" b="0" u="none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PT Sans Caption"/>
              <a:ea typeface="+mn-ea"/>
              <a:cs typeface="+mn-cs"/>
            </a:rPr>
            <a:t>5.3. Отпуск лекарственных препаратов для оказания медицинской помощи</a:t>
          </a:r>
        </a:p>
      </dgm:t>
    </dgm:pt>
    <dgm:pt modelId="{F3170CCD-1F17-417F-A0F8-EEC996D10508}" type="parTrans" cxnId="{2149DF8D-A53E-4AB4-AAE8-014B9704555E}">
      <dgm:prSet/>
      <dgm:spPr/>
      <dgm:t>
        <a:bodyPr/>
        <a:lstStyle/>
        <a:p>
          <a:endParaRPr lang="ru-RU"/>
        </a:p>
      </dgm:t>
    </dgm:pt>
    <dgm:pt modelId="{E3E5B9E2-5BFF-4326-9777-DE9A314A28AA}" type="sibTrans" cxnId="{2149DF8D-A53E-4AB4-AAE8-014B9704555E}">
      <dgm:prSet/>
      <dgm:spPr/>
      <dgm:t>
        <a:bodyPr/>
        <a:lstStyle/>
        <a:p>
          <a:endParaRPr lang="ru-RU"/>
        </a:p>
      </dgm:t>
    </dgm:pt>
    <dgm:pt modelId="{4929B7D8-9FFE-43C8-8C8C-75B2FA6CACE7}">
      <dgm:prSet phldrT="[Текст]" custT="1"/>
      <dgm:spPr/>
      <dgm:t>
        <a:bodyPr/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en-US" sz="1800" b="0" u="none" kern="1200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PT Sans Caption"/>
              <a:ea typeface="+mn-ea"/>
              <a:cs typeface="+mn-cs"/>
            </a:rPr>
            <a:t>3</a:t>
          </a:r>
          <a:r>
            <a:rPr lang="ru-RU" sz="1800" b="0" u="none" kern="1200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PT Sans Caption"/>
              <a:ea typeface="+mn-ea"/>
              <a:cs typeface="+mn-cs"/>
            </a:rPr>
            <a:t>.9.2. Повторный ввод в оборот ЛП, ранее выведенных из оборота по различным причинам</a:t>
          </a:r>
        </a:p>
      </dgm:t>
    </dgm:pt>
    <dgm:pt modelId="{B958D149-6A75-46CC-9D74-BF001B829CBD}" type="parTrans" cxnId="{A5BD4663-BEE4-4F64-8ABF-AEC7EC293756}">
      <dgm:prSet/>
      <dgm:spPr/>
      <dgm:t>
        <a:bodyPr/>
        <a:lstStyle/>
        <a:p>
          <a:endParaRPr lang="ru-RU"/>
        </a:p>
      </dgm:t>
    </dgm:pt>
    <dgm:pt modelId="{993234F8-C4B1-497F-B6A4-86F92EE9B4A2}" type="sibTrans" cxnId="{A5BD4663-BEE4-4F64-8ABF-AEC7EC293756}">
      <dgm:prSet/>
      <dgm:spPr/>
      <dgm:t>
        <a:bodyPr/>
        <a:lstStyle/>
        <a:p>
          <a:endParaRPr lang="ru-RU"/>
        </a:p>
      </dgm:t>
    </dgm:pt>
    <dgm:pt modelId="{6CD5C316-1DDD-4D96-BAE3-062DCAAC66EB}" type="pres">
      <dgm:prSet presAssocID="{36CA4D3E-065F-41DB-ACC4-EC6689F0F384}" presName="linear" presStyleCnt="0">
        <dgm:presLayoutVars>
          <dgm:animLvl val="lvl"/>
          <dgm:resizeHandles val="exact"/>
        </dgm:presLayoutVars>
      </dgm:prSet>
      <dgm:spPr/>
    </dgm:pt>
    <dgm:pt modelId="{48AE99E9-6AC0-4BE1-ADC4-B7A9AA0963DB}" type="pres">
      <dgm:prSet presAssocID="{9CF9CBA8-1381-4C0E-AF07-0B4DF8EF337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DE61F2F-E993-4BC6-841C-810E4E79B3FB}" type="pres">
      <dgm:prSet presAssocID="{9CF9CBA8-1381-4C0E-AF07-0B4DF8EF337B}" presName="childText" presStyleLbl="revTx" presStyleIdx="0" presStyleCnt="2">
        <dgm:presLayoutVars>
          <dgm:bulletEnabled val="1"/>
        </dgm:presLayoutVars>
      </dgm:prSet>
      <dgm:spPr/>
    </dgm:pt>
    <dgm:pt modelId="{A1CF04D7-A973-4019-A9A3-AA935A41830C}" type="pres">
      <dgm:prSet presAssocID="{56238B81-8B1F-4D3E-A2A1-8034509903C4}" presName="parentText" presStyleLbl="node1" presStyleIdx="1" presStyleCnt="2" custLinFactNeighborX="-357">
        <dgm:presLayoutVars>
          <dgm:chMax val="0"/>
          <dgm:bulletEnabled val="1"/>
        </dgm:presLayoutVars>
      </dgm:prSet>
      <dgm:spPr/>
    </dgm:pt>
    <dgm:pt modelId="{01F7CC9E-425B-467E-B4F3-BFAB6ED87B8F}" type="pres">
      <dgm:prSet presAssocID="{56238B81-8B1F-4D3E-A2A1-8034509903C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C79EFE10-7279-45A6-9852-512787FE195E}" type="presOf" srcId="{56238B81-8B1F-4D3E-A2A1-8034509903C4}" destId="{A1CF04D7-A973-4019-A9A3-AA935A41830C}" srcOrd="0" destOrd="0" presId="urn:microsoft.com/office/officeart/2005/8/layout/vList2"/>
    <dgm:cxn modelId="{30BE6E15-1290-4E13-B98B-C73B6FD27281}" srcId="{9CF9CBA8-1381-4C0E-AF07-0B4DF8EF337B}" destId="{4E76746F-A977-4FF3-93AF-2F32CFEC7346}" srcOrd="5" destOrd="0" parTransId="{31A99A7C-5E65-4D31-9B79-79713823C62B}" sibTransId="{98CC5001-8917-4D50-BB4B-53C7321B7344}"/>
    <dgm:cxn modelId="{E2EE791F-202A-44B4-9E97-CA5BD415FA68}" type="presOf" srcId="{DCC45AC4-F94A-4B93-A051-A4E9641DB302}" destId="{01F7CC9E-425B-467E-B4F3-BFAB6ED87B8F}" srcOrd="0" destOrd="0" presId="urn:microsoft.com/office/officeart/2005/8/layout/vList2"/>
    <dgm:cxn modelId="{F2A0E426-349C-4DD9-8C9E-37B7428F808D}" srcId="{56238B81-8B1F-4D3E-A2A1-8034509903C4}" destId="{A5879651-F114-4D99-8933-B94BF39CB469}" srcOrd="1" destOrd="0" parTransId="{F3541B76-55E6-474B-AD06-639737108414}" sibTransId="{5B50781E-335E-43D6-B91E-F8EFC7694135}"/>
    <dgm:cxn modelId="{87D09428-2EEA-4AD6-A1E6-3DF6DF0C091C}" type="presOf" srcId="{A5879651-F114-4D99-8933-B94BF39CB469}" destId="{01F7CC9E-425B-467E-B4F3-BFAB6ED87B8F}" srcOrd="0" destOrd="1" presId="urn:microsoft.com/office/officeart/2005/8/layout/vList2"/>
    <dgm:cxn modelId="{9425A928-DAF0-4403-BDE4-98919A888BA1}" type="presOf" srcId="{36CA4D3E-065F-41DB-ACC4-EC6689F0F384}" destId="{6CD5C316-1DDD-4D96-BAE3-062DCAAC66EB}" srcOrd="0" destOrd="0" presId="urn:microsoft.com/office/officeart/2005/8/layout/vList2"/>
    <dgm:cxn modelId="{756C455C-B548-46BC-95D9-63A98C6B810E}" type="presOf" srcId="{F8FBED0E-F100-45A2-BF9F-57E307DAAB3F}" destId="{0DE61F2F-E993-4BC6-841C-810E4E79B3FB}" srcOrd="0" destOrd="3" presId="urn:microsoft.com/office/officeart/2005/8/layout/vList2"/>
    <dgm:cxn modelId="{A5BD4663-BEE4-4F64-8ABF-AEC7EC293756}" srcId="{9CF9CBA8-1381-4C0E-AF07-0B4DF8EF337B}" destId="{4929B7D8-9FFE-43C8-8C8C-75B2FA6CACE7}" srcOrd="0" destOrd="0" parTransId="{B958D149-6A75-46CC-9D74-BF001B829CBD}" sibTransId="{993234F8-C4B1-497F-B6A4-86F92EE9B4A2}"/>
    <dgm:cxn modelId="{34F84B68-9F62-4227-892A-E017B4729E82}" type="presOf" srcId="{03F98ACD-717A-4A82-BE88-9793365D848A}" destId="{0DE61F2F-E993-4BC6-841C-810E4E79B3FB}" srcOrd="0" destOrd="7" presId="urn:microsoft.com/office/officeart/2005/8/layout/vList2"/>
    <dgm:cxn modelId="{095C0D4A-8913-4721-97E1-6F7925E2556F}" type="presOf" srcId="{FEEA498B-D6C4-4E33-8D8F-5ED68CDD449D}" destId="{0DE61F2F-E993-4BC6-841C-810E4E79B3FB}" srcOrd="0" destOrd="4" presId="urn:microsoft.com/office/officeart/2005/8/layout/vList2"/>
    <dgm:cxn modelId="{78BCC36D-D84B-43A5-86C5-98F2241E78C4}" srcId="{36CA4D3E-065F-41DB-ACC4-EC6689F0F384}" destId="{9CF9CBA8-1381-4C0E-AF07-0B4DF8EF337B}" srcOrd="0" destOrd="0" parTransId="{D393C8B6-6AF2-449F-A2DB-6C12C1148B0F}" sibTransId="{CDC80C5D-2EAD-489B-8050-E8A688C87BB7}"/>
    <dgm:cxn modelId="{EB93BD4E-6E48-463A-BF4B-C62BC087A0D6}" srcId="{9CF9CBA8-1381-4C0E-AF07-0B4DF8EF337B}" destId="{A2B297D3-1CD7-487C-B8C6-27D4B6F08601}" srcOrd="2" destOrd="0" parTransId="{A5081663-B7DD-4718-8EA3-F8B50A2FEC69}" sibTransId="{AB91480D-E36C-4D3C-9A5F-C961308F77A3}"/>
    <dgm:cxn modelId="{F7A92359-D5DD-4401-AD04-F8013F5FBA8C}" type="presOf" srcId="{7ABB629B-B4B9-4F84-B05A-B8612DA0DBA4}" destId="{0DE61F2F-E993-4BC6-841C-810E4E79B3FB}" srcOrd="0" destOrd="1" presId="urn:microsoft.com/office/officeart/2005/8/layout/vList2"/>
    <dgm:cxn modelId="{2A2E278C-2800-4380-987E-136BD49DA905}" type="presOf" srcId="{4E76746F-A977-4FF3-93AF-2F32CFEC7346}" destId="{0DE61F2F-E993-4BC6-841C-810E4E79B3FB}" srcOrd="0" destOrd="5" presId="urn:microsoft.com/office/officeart/2005/8/layout/vList2"/>
    <dgm:cxn modelId="{E2AB928C-7E89-4D62-8E91-B17929C7B3BD}" srcId="{36CA4D3E-065F-41DB-ACC4-EC6689F0F384}" destId="{56238B81-8B1F-4D3E-A2A1-8034509903C4}" srcOrd="1" destOrd="0" parTransId="{F0F8E807-045E-4152-A976-27976E9FE714}" sibTransId="{CCE429A5-D02E-421C-9B78-200F5656C1FA}"/>
    <dgm:cxn modelId="{2149DF8D-A53E-4AB4-AAE8-014B9704555E}" srcId="{56238B81-8B1F-4D3E-A2A1-8034509903C4}" destId="{9D27609C-7BFD-4888-9A15-CF3F0731EAB4}" srcOrd="2" destOrd="0" parTransId="{F3170CCD-1F17-417F-A0F8-EEC996D10508}" sibTransId="{E3E5B9E2-5BFF-4326-9777-DE9A314A28AA}"/>
    <dgm:cxn modelId="{3A659390-89B4-416A-9821-B35A2418DD46}" type="presOf" srcId="{9D27609C-7BFD-4888-9A15-CF3F0731EAB4}" destId="{01F7CC9E-425B-467E-B4F3-BFAB6ED87B8F}" srcOrd="0" destOrd="2" presId="urn:microsoft.com/office/officeart/2005/8/layout/vList2"/>
    <dgm:cxn modelId="{E6E4F691-9490-4841-AEA2-18AC6A145368}" srcId="{9CF9CBA8-1381-4C0E-AF07-0B4DF8EF337B}" destId="{7ABB629B-B4B9-4F84-B05A-B8612DA0DBA4}" srcOrd="1" destOrd="0" parTransId="{FCE36C86-43E3-4C85-A06D-ACE09FA014E8}" sibTransId="{44682DE8-44B4-480E-BBBD-45110AF659D7}"/>
    <dgm:cxn modelId="{FF03B092-B08B-4BE7-92F6-F84AD5CAA692}" srcId="{9CF9CBA8-1381-4C0E-AF07-0B4DF8EF337B}" destId="{992D9A75-F29C-44A6-B693-7778A2CB40A8}" srcOrd="6" destOrd="0" parTransId="{87794D2F-982E-469A-AA4D-D415CFC5088A}" sibTransId="{7902042F-91BC-438E-9E34-E08BE6F752C3}"/>
    <dgm:cxn modelId="{4495DC98-810E-4848-8D8A-8FBD75CE2A02}" type="presOf" srcId="{4929B7D8-9FFE-43C8-8C8C-75B2FA6CACE7}" destId="{0DE61F2F-E993-4BC6-841C-810E4E79B3FB}" srcOrd="0" destOrd="0" presId="urn:microsoft.com/office/officeart/2005/8/layout/vList2"/>
    <dgm:cxn modelId="{BD5F6AA1-8FB1-477F-8DA7-A9426CE89FD8}" type="presOf" srcId="{992D9A75-F29C-44A6-B693-7778A2CB40A8}" destId="{0DE61F2F-E993-4BC6-841C-810E4E79B3FB}" srcOrd="0" destOrd="6" presId="urn:microsoft.com/office/officeart/2005/8/layout/vList2"/>
    <dgm:cxn modelId="{F8C83DC4-6651-4D3C-B929-9B03C9FF5A7F}" srcId="{9CF9CBA8-1381-4C0E-AF07-0B4DF8EF337B}" destId="{F8FBED0E-F100-45A2-BF9F-57E307DAAB3F}" srcOrd="3" destOrd="0" parTransId="{7B2100F2-12C1-45CF-87EC-9A9B4B809AFD}" sibTransId="{96D13E69-FBFF-49D5-9C07-C0BA4F4AD1E3}"/>
    <dgm:cxn modelId="{DA3C3ACC-B7C4-4AD5-ADBE-69928A4C69C1}" type="presOf" srcId="{9CF9CBA8-1381-4C0E-AF07-0B4DF8EF337B}" destId="{48AE99E9-6AC0-4BE1-ADC4-B7A9AA0963DB}" srcOrd="0" destOrd="0" presId="urn:microsoft.com/office/officeart/2005/8/layout/vList2"/>
    <dgm:cxn modelId="{F4DDCCD6-9CAC-4578-905D-27D7AE81AB9E}" srcId="{56238B81-8B1F-4D3E-A2A1-8034509903C4}" destId="{DCC45AC4-F94A-4B93-A051-A4E9641DB302}" srcOrd="0" destOrd="0" parTransId="{BDF3F2EB-8914-481B-9C48-A6199B921654}" sibTransId="{8413818C-B229-49C4-82C0-2B246FA273FF}"/>
    <dgm:cxn modelId="{9A119AE6-3B77-4AD9-BC52-6F41428CA5F4}" srcId="{9CF9CBA8-1381-4C0E-AF07-0B4DF8EF337B}" destId="{FEEA498B-D6C4-4E33-8D8F-5ED68CDD449D}" srcOrd="4" destOrd="0" parTransId="{23ED7838-71FD-4880-BBFC-B7A59585BE5D}" sibTransId="{9F21B91D-7ACC-49CB-B47E-E9797FF0BC2A}"/>
    <dgm:cxn modelId="{91E6F0F5-F028-44CD-A8CA-47E426D12129}" srcId="{9CF9CBA8-1381-4C0E-AF07-0B4DF8EF337B}" destId="{03F98ACD-717A-4A82-BE88-9793365D848A}" srcOrd="7" destOrd="0" parTransId="{488AA22D-2CF1-4F06-86D0-B9C92C464417}" sibTransId="{A6646CF8-731D-403A-A380-4A6093D4044B}"/>
    <dgm:cxn modelId="{C9BF5AFB-745D-4769-8D38-AFC544C59E0A}" type="presOf" srcId="{A2B297D3-1CD7-487C-B8C6-27D4B6F08601}" destId="{0DE61F2F-E993-4BC6-841C-810E4E79B3FB}" srcOrd="0" destOrd="2" presId="urn:microsoft.com/office/officeart/2005/8/layout/vList2"/>
    <dgm:cxn modelId="{5A07BA1F-4EA8-4F20-BE2C-3461D476FE27}" type="presParOf" srcId="{6CD5C316-1DDD-4D96-BAE3-062DCAAC66EB}" destId="{48AE99E9-6AC0-4BE1-ADC4-B7A9AA0963DB}" srcOrd="0" destOrd="0" presId="urn:microsoft.com/office/officeart/2005/8/layout/vList2"/>
    <dgm:cxn modelId="{F487A47B-8B5C-47F3-8DE5-87CE8BE8F440}" type="presParOf" srcId="{6CD5C316-1DDD-4D96-BAE3-062DCAAC66EB}" destId="{0DE61F2F-E993-4BC6-841C-810E4E79B3FB}" srcOrd="1" destOrd="0" presId="urn:microsoft.com/office/officeart/2005/8/layout/vList2"/>
    <dgm:cxn modelId="{05DC9DE6-CE81-4C81-BE8C-DABDBBCC8C73}" type="presParOf" srcId="{6CD5C316-1DDD-4D96-BAE3-062DCAAC66EB}" destId="{A1CF04D7-A973-4019-A9A3-AA935A41830C}" srcOrd="2" destOrd="0" presId="urn:microsoft.com/office/officeart/2005/8/layout/vList2"/>
    <dgm:cxn modelId="{AD0921EB-08FC-4208-946F-CC877774E4F3}" type="presParOf" srcId="{6CD5C316-1DDD-4D96-BAE3-062DCAAC66EB}" destId="{01F7CC9E-425B-467E-B4F3-BFAB6ED87B8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574D70-1F6B-4A83-BFD8-D5A3C69BA636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8E6438DD-5E50-4E37-A736-5AD3147AAE44}">
      <dgm:prSet phldrT="[Текст]"/>
      <dgm:spPr/>
      <dgm:t>
        <a:bodyPr/>
        <a:lstStyle/>
        <a:p>
          <a:r>
            <a:rPr lang="ru-RU" dirty="0"/>
            <a:t>Прямой акцепт</a:t>
          </a:r>
        </a:p>
      </dgm:t>
    </dgm:pt>
    <dgm:pt modelId="{719C86B9-0BD1-4226-A176-45544B7374A7}" type="parTrans" cxnId="{C9959629-E27F-400B-8192-6A4AE428A450}">
      <dgm:prSet/>
      <dgm:spPr/>
      <dgm:t>
        <a:bodyPr/>
        <a:lstStyle/>
        <a:p>
          <a:endParaRPr lang="ru-RU"/>
        </a:p>
      </dgm:t>
    </dgm:pt>
    <dgm:pt modelId="{203C4ECF-CB0E-4D5D-8B0D-4A0CFD61E54D}" type="sibTrans" cxnId="{C9959629-E27F-400B-8192-6A4AE428A450}">
      <dgm:prSet/>
      <dgm:spPr/>
      <dgm:t>
        <a:bodyPr/>
        <a:lstStyle/>
        <a:p>
          <a:endParaRPr lang="ru-RU"/>
        </a:p>
      </dgm:t>
    </dgm:pt>
    <dgm:pt modelId="{0B13780C-6D3B-46F6-B112-5093799565D8}">
      <dgm:prSet phldrT="[Текст]"/>
      <dgm:spPr/>
      <dgm:t>
        <a:bodyPr/>
        <a:lstStyle/>
        <a:p>
          <a:r>
            <a:rPr lang="ru-RU" dirty="0"/>
            <a:t>Обратный акцепт</a:t>
          </a:r>
        </a:p>
      </dgm:t>
    </dgm:pt>
    <dgm:pt modelId="{4D7F2C02-95E1-49ED-9ACE-3E9F51DBC2CF}" type="parTrans" cxnId="{F5F26472-48B8-408D-882B-B966EE990A86}">
      <dgm:prSet/>
      <dgm:spPr/>
      <dgm:t>
        <a:bodyPr/>
        <a:lstStyle/>
        <a:p>
          <a:endParaRPr lang="ru-RU"/>
        </a:p>
      </dgm:t>
    </dgm:pt>
    <dgm:pt modelId="{9B25D338-3923-4E3D-A71D-959862FEB6DE}" type="sibTrans" cxnId="{F5F26472-48B8-408D-882B-B966EE990A86}">
      <dgm:prSet/>
      <dgm:spPr/>
      <dgm:t>
        <a:bodyPr/>
        <a:lstStyle/>
        <a:p>
          <a:endParaRPr lang="ru-RU"/>
        </a:p>
      </dgm:t>
    </dgm:pt>
    <dgm:pt modelId="{A61049C9-E296-4FF1-B6B2-5F5847144717}">
      <dgm:prSet phldrT="[Текст]"/>
      <dgm:spPr/>
      <dgm:t>
        <a:bodyPr/>
        <a:lstStyle/>
        <a:p>
          <a:r>
            <a:rPr lang="ru-RU" dirty="0"/>
            <a:t>Проверка статуса кода маркировки (КМ)</a:t>
          </a:r>
        </a:p>
      </dgm:t>
    </dgm:pt>
    <dgm:pt modelId="{EB259155-F177-4189-BC88-209E32B0CAEE}" type="parTrans" cxnId="{6AC685ED-1E46-4A0F-B3BA-93D5D149D71A}">
      <dgm:prSet/>
      <dgm:spPr/>
      <dgm:t>
        <a:bodyPr/>
        <a:lstStyle/>
        <a:p>
          <a:endParaRPr lang="ru-RU"/>
        </a:p>
      </dgm:t>
    </dgm:pt>
    <dgm:pt modelId="{BC26D397-0CF3-4E9A-B63F-F9D1ED1847FA}" type="sibTrans" cxnId="{6AC685ED-1E46-4A0F-B3BA-93D5D149D71A}">
      <dgm:prSet/>
      <dgm:spPr/>
      <dgm:t>
        <a:bodyPr/>
        <a:lstStyle/>
        <a:p>
          <a:endParaRPr lang="ru-RU"/>
        </a:p>
      </dgm:t>
    </dgm:pt>
    <dgm:pt modelId="{C4246515-556A-4F18-8DBD-61A72F060911}">
      <dgm:prSet phldrT="[Текст]"/>
      <dgm:spPr/>
      <dgm:t>
        <a:bodyPr/>
        <a:lstStyle/>
        <a:p>
          <a:r>
            <a:rPr lang="ru-RU" dirty="0"/>
            <a:t>Отказ от приемки</a:t>
          </a:r>
        </a:p>
      </dgm:t>
    </dgm:pt>
    <dgm:pt modelId="{888158A0-B0D3-4402-8840-039A7D0252E3}" type="parTrans" cxnId="{7B71ACB4-978F-4AB9-89E2-0C4AA64A4B69}">
      <dgm:prSet/>
      <dgm:spPr/>
      <dgm:t>
        <a:bodyPr/>
        <a:lstStyle/>
        <a:p>
          <a:endParaRPr lang="ru-RU"/>
        </a:p>
      </dgm:t>
    </dgm:pt>
    <dgm:pt modelId="{7D10CF12-6CDA-4D60-9A0B-82C17F34764F}" type="sibTrans" cxnId="{7B71ACB4-978F-4AB9-89E2-0C4AA64A4B69}">
      <dgm:prSet/>
      <dgm:spPr/>
      <dgm:t>
        <a:bodyPr/>
        <a:lstStyle/>
        <a:p>
          <a:endParaRPr lang="ru-RU"/>
        </a:p>
      </dgm:t>
    </dgm:pt>
    <dgm:pt modelId="{8FA3E3CB-AF14-4FCB-B200-536F3653FB38}">
      <dgm:prSet phldrT="[Текст]"/>
      <dgm:spPr/>
      <dgm:t>
        <a:bodyPr/>
        <a:lstStyle/>
        <a:p>
          <a:r>
            <a:rPr lang="ru-RU" dirty="0"/>
            <a:t>Прочие процессы</a:t>
          </a:r>
        </a:p>
      </dgm:t>
    </dgm:pt>
    <dgm:pt modelId="{5A9DC9DB-F7C3-49C5-8835-ADAABABE3D23}" type="parTrans" cxnId="{B8C94CAA-9FD0-4D12-93F8-5CF3FC4DAFEE}">
      <dgm:prSet/>
      <dgm:spPr/>
      <dgm:t>
        <a:bodyPr/>
        <a:lstStyle/>
        <a:p>
          <a:endParaRPr lang="ru-RU"/>
        </a:p>
      </dgm:t>
    </dgm:pt>
    <dgm:pt modelId="{5F503184-8816-4D48-9FE0-F72D23A7C7FE}" type="sibTrans" cxnId="{B8C94CAA-9FD0-4D12-93F8-5CF3FC4DAFEE}">
      <dgm:prSet/>
      <dgm:spPr/>
      <dgm:t>
        <a:bodyPr/>
        <a:lstStyle/>
        <a:p>
          <a:endParaRPr lang="ru-RU"/>
        </a:p>
      </dgm:t>
    </dgm:pt>
    <dgm:pt modelId="{82784AEA-4A42-457D-B3DD-EFCE72C7119C}" type="pres">
      <dgm:prSet presAssocID="{88574D70-1F6B-4A83-BFD8-D5A3C69BA636}" presName="Name0" presStyleCnt="0">
        <dgm:presLayoutVars>
          <dgm:chMax val="7"/>
          <dgm:chPref val="7"/>
          <dgm:dir/>
        </dgm:presLayoutVars>
      </dgm:prSet>
      <dgm:spPr/>
    </dgm:pt>
    <dgm:pt modelId="{3115C77E-878C-4FA2-845C-E201D503D13B}" type="pres">
      <dgm:prSet presAssocID="{88574D70-1F6B-4A83-BFD8-D5A3C69BA636}" presName="Name1" presStyleCnt="0"/>
      <dgm:spPr/>
    </dgm:pt>
    <dgm:pt modelId="{3E62F6BE-703D-464F-B6B8-671FA068A34E}" type="pres">
      <dgm:prSet presAssocID="{88574D70-1F6B-4A83-BFD8-D5A3C69BA636}" presName="cycle" presStyleCnt="0"/>
      <dgm:spPr/>
    </dgm:pt>
    <dgm:pt modelId="{61E66CD7-12C3-4DA7-8BBC-DA100D160579}" type="pres">
      <dgm:prSet presAssocID="{88574D70-1F6B-4A83-BFD8-D5A3C69BA636}" presName="srcNode" presStyleLbl="node1" presStyleIdx="0" presStyleCnt="5"/>
      <dgm:spPr/>
    </dgm:pt>
    <dgm:pt modelId="{EAFC938B-79A4-4CF2-AE3F-EA6AF550961B}" type="pres">
      <dgm:prSet presAssocID="{88574D70-1F6B-4A83-BFD8-D5A3C69BA636}" presName="conn" presStyleLbl="parChTrans1D2" presStyleIdx="0" presStyleCnt="1"/>
      <dgm:spPr/>
    </dgm:pt>
    <dgm:pt modelId="{A54DC7C2-5B1E-4DA7-8503-7EADAC7F10BC}" type="pres">
      <dgm:prSet presAssocID="{88574D70-1F6B-4A83-BFD8-D5A3C69BA636}" presName="extraNode" presStyleLbl="node1" presStyleIdx="0" presStyleCnt="5"/>
      <dgm:spPr/>
    </dgm:pt>
    <dgm:pt modelId="{57762E55-CF28-479D-B7DA-17BA15D9F8AE}" type="pres">
      <dgm:prSet presAssocID="{88574D70-1F6B-4A83-BFD8-D5A3C69BA636}" presName="dstNode" presStyleLbl="node1" presStyleIdx="0" presStyleCnt="5"/>
      <dgm:spPr/>
    </dgm:pt>
    <dgm:pt modelId="{CAB2CD60-4799-4B71-B160-78376B52C9A3}" type="pres">
      <dgm:prSet presAssocID="{8E6438DD-5E50-4E37-A736-5AD3147AAE44}" presName="text_1" presStyleLbl="node1" presStyleIdx="0" presStyleCnt="5">
        <dgm:presLayoutVars>
          <dgm:bulletEnabled val="1"/>
        </dgm:presLayoutVars>
      </dgm:prSet>
      <dgm:spPr/>
    </dgm:pt>
    <dgm:pt modelId="{87C746C9-09C4-4B46-A27E-B871BB781D1C}" type="pres">
      <dgm:prSet presAssocID="{8E6438DD-5E50-4E37-A736-5AD3147AAE44}" presName="accent_1" presStyleCnt="0"/>
      <dgm:spPr/>
    </dgm:pt>
    <dgm:pt modelId="{28D2033A-C936-4B76-8AB2-90F09B46EA2B}" type="pres">
      <dgm:prSet presAssocID="{8E6438DD-5E50-4E37-A736-5AD3147AAE44}" presName="accentRepeatNode" presStyleLbl="solidFgAcc1" presStyleIdx="0" presStyleCnt="5"/>
      <dgm:spPr/>
    </dgm:pt>
    <dgm:pt modelId="{8FDC81F8-5E90-40F8-86DD-C2614A653E4F}" type="pres">
      <dgm:prSet presAssocID="{0B13780C-6D3B-46F6-B112-5093799565D8}" presName="text_2" presStyleLbl="node1" presStyleIdx="1" presStyleCnt="5">
        <dgm:presLayoutVars>
          <dgm:bulletEnabled val="1"/>
        </dgm:presLayoutVars>
      </dgm:prSet>
      <dgm:spPr/>
    </dgm:pt>
    <dgm:pt modelId="{E22AF2BC-DA41-42DB-8C6A-FEF3DD75E164}" type="pres">
      <dgm:prSet presAssocID="{0B13780C-6D3B-46F6-B112-5093799565D8}" presName="accent_2" presStyleCnt="0"/>
      <dgm:spPr/>
    </dgm:pt>
    <dgm:pt modelId="{FDA43433-73D8-4D2A-B9F5-36D6BDA00AAD}" type="pres">
      <dgm:prSet presAssocID="{0B13780C-6D3B-46F6-B112-5093799565D8}" presName="accentRepeatNode" presStyleLbl="solidFgAcc1" presStyleIdx="1" presStyleCnt="5"/>
      <dgm:spPr/>
    </dgm:pt>
    <dgm:pt modelId="{CE1A8687-653B-4F38-88CB-352D78AFC1D7}" type="pres">
      <dgm:prSet presAssocID="{A61049C9-E296-4FF1-B6B2-5F5847144717}" presName="text_3" presStyleLbl="node1" presStyleIdx="2" presStyleCnt="5">
        <dgm:presLayoutVars>
          <dgm:bulletEnabled val="1"/>
        </dgm:presLayoutVars>
      </dgm:prSet>
      <dgm:spPr/>
    </dgm:pt>
    <dgm:pt modelId="{EEC450DF-09B3-4D2B-8462-9D1D5281CF1E}" type="pres">
      <dgm:prSet presAssocID="{A61049C9-E296-4FF1-B6B2-5F5847144717}" presName="accent_3" presStyleCnt="0"/>
      <dgm:spPr/>
    </dgm:pt>
    <dgm:pt modelId="{D142BCFD-5FEC-4CE6-A6D0-5FC06F330B5C}" type="pres">
      <dgm:prSet presAssocID="{A61049C9-E296-4FF1-B6B2-5F5847144717}" presName="accentRepeatNode" presStyleLbl="solidFgAcc1" presStyleIdx="2" presStyleCnt="5"/>
      <dgm:spPr/>
    </dgm:pt>
    <dgm:pt modelId="{A7D71551-D196-4E06-8EA1-9C4C9E07FE35}" type="pres">
      <dgm:prSet presAssocID="{C4246515-556A-4F18-8DBD-61A72F060911}" presName="text_4" presStyleLbl="node1" presStyleIdx="3" presStyleCnt="5">
        <dgm:presLayoutVars>
          <dgm:bulletEnabled val="1"/>
        </dgm:presLayoutVars>
      </dgm:prSet>
      <dgm:spPr/>
    </dgm:pt>
    <dgm:pt modelId="{9E70DD55-46E9-451C-93BE-80EECEB19E64}" type="pres">
      <dgm:prSet presAssocID="{C4246515-556A-4F18-8DBD-61A72F060911}" presName="accent_4" presStyleCnt="0"/>
      <dgm:spPr/>
    </dgm:pt>
    <dgm:pt modelId="{3E408FBD-4842-4514-BAE1-89F9C9093583}" type="pres">
      <dgm:prSet presAssocID="{C4246515-556A-4F18-8DBD-61A72F060911}" presName="accentRepeatNode" presStyleLbl="solidFgAcc1" presStyleIdx="3" presStyleCnt="5"/>
      <dgm:spPr/>
    </dgm:pt>
    <dgm:pt modelId="{058D365A-3DFE-45A4-AA79-24C5047A7D66}" type="pres">
      <dgm:prSet presAssocID="{8FA3E3CB-AF14-4FCB-B200-536F3653FB38}" presName="text_5" presStyleLbl="node1" presStyleIdx="4" presStyleCnt="5">
        <dgm:presLayoutVars>
          <dgm:bulletEnabled val="1"/>
        </dgm:presLayoutVars>
      </dgm:prSet>
      <dgm:spPr/>
    </dgm:pt>
    <dgm:pt modelId="{D4DF0F94-EC3D-4277-862D-19A147141919}" type="pres">
      <dgm:prSet presAssocID="{8FA3E3CB-AF14-4FCB-B200-536F3653FB38}" presName="accent_5" presStyleCnt="0"/>
      <dgm:spPr/>
    </dgm:pt>
    <dgm:pt modelId="{09B473C2-7E91-47BC-93D9-679BAC86F4EA}" type="pres">
      <dgm:prSet presAssocID="{8FA3E3CB-AF14-4FCB-B200-536F3653FB38}" presName="accentRepeatNode" presStyleLbl="solidFgAcc1" presStyleIdx="4" presStyleCnt="5"/>
      <dgm:spPr/>
    </dgm:pt>
  </dgm:ptLst>
  <dgm:cxnLst>
    <dgm:cxn modelId="{AD78A712-B319-4357-B29A-B053FB092B9E}" type="presOf" srcId="{88574D70-1F6B-4A83-BFD8-D5A3C69BA636}" destId="{82784AEA-4A42-457D-B3DD-EFCE72C7119C}" srcOrd="0" destOrd="0" presId="urn:microsoft.com/office/officeart/2008/layout/VerticalCurvedList"/>
    <dgm:cxn modelId="{E9EEAE18-8E92-4C19-B0A3-A18922015EEC}" type="presOf" srcId="{8FA3E3CB-AF14-4FCB-B200-536F3653FB38}" destId="{058D365A-3DFE-45A4-AA79-24C5047A7D66}" srcOrd="0" destOrd="0" presId="urn:microsoft.com/office/officeart/2008/layout/VerticalCurvedList"/>
    <dgm:cxn modelId="{966D8619-299A-48B4-BDF5-6D64D11EB825}" type="presOf" srcId="{8E6438DD-5E50-4E37-A736-5AD3147AAE44}" destId="{CAB2CD60-4799-4B71-B160-78376B52C9A3}" srcOrd="0" destOrd="0" presId="urn:microsoft.com/office/officeart/2008/layout/VerticalCurvedList"/>
    <dgm:cxn modelId="{5B456A25-112B-4771-8ED6-3785065893EB}" type="presOf" srcId="{A61049C9-E296-4FF1-B6B2-5F5847144717}" destId="{CE1A8687-653B-4F38-88CB-352D78AFC1D7}" srcOrd="0" destOrd="0" presId="urn:microsoft.com/office/officeart/2008/layout/VerticalCurvedList"/>
    <dgm:cxn modelId="{C9959629-E27F-400B-8192-6A4AE428A450}" srcId="{88574D70-1F6B-4A83-BFD8-D5A3C69BA636}" destId="{8E6438DD-5E50-4E37-A736-5AD3147AAE44}" srcOrd="0" destOrd="0" parTransId="{719C86B9-0BD1-4226-A176-45544B7374A7}" sibTransId="{203C4ECF-CB0E-4D5D-8B0D-4A0CFD61E54D}"/>
    <dgm:cxn modelId="{15D0345D-01E3-4994-A442-E05A8AAB9B76}" type="presOf" srcId="{C4246515-556A-4F18-8DBD-61A72F060911}" destId="{A7D71551-D196-4E06-8EA1-9C4C9E07FE35}" srcOrd="0" destOrd="0" presId="urn:microsoft.com/office/officeart/2008/layout/VerticalCurvedList"/>
    <dgm:cxn modelId="{F5F26472-48B8-408D-882B-B966EE990A86}" srcId="{88574D70-1F6B-4A83-BFD8-D5A3C69BA636}" destId="{0B13780C-6D3B-46F6-B112-5093799565D8}" srcOrd="1" destOrd="0" parTransId="{4D7F2C02-95E1-49ED-9ACE-3E9F51DBC2CF}" sibTransId="{9B25D338-3923-4E3D-A71D-959862FEB6DE}"/>
    <dgm:cxn modelId="{B8C94CAA-9FD0-4D12-93F8-5CF3FC4DAFEE}" srcId="{88574D70-1F6B-4A83-BFD8-D5A3C69BA636}" destId="{8FA3E3CB-AF14-4FCB-B200-536F3653FB38}" srcOrd="4" destOrd="0" parTransId="{5A9DC9DB-F7C3-49C5-8835-ADAABABE3D23}" sibTransId="{5F503184-8816-4D48-9FE0-F72D23A7C7FE}"/>
    <dgm:cxn modelId="{7B71ACB4-978F-4AB9-89E2-0C4AA64A4B69}" srcId="{88574D70-1F6B-4A83-BFD8-D5A3C69BA636}" destId="{C4246515-556A-4F18-8DBD-61A72F060911}" srcOrd="3" destOrd="0" parTransId="{888158A0-B0D3-4402-8840-039A7D0252E3}" sibTransId="{7D10CF12-6CDA-4D60-9A0B-82C17F34764F}"/>
    <dgm:cxn modelId="{09A3D8E4-6701-415D-9039-B17D3DCE82E9}" type="presOf" srcId="{203C4ECF-CB0E-4D5D-8B0D-4A0CFD61E54D}" destId="{EAFC938B-79A4-4CF2-AE3F-EA6AF550961B}" srcOrd="0" destOrd="0" presId="urn:microsoft.com/office/officeart/2008/layout/VerticalCurvedList"/>
    <dgm:cxn modelId="{6AC685ED-1E46-4A0F-B3BA-93D5D149D71A}" srcId="{88574D70-1F6B-4A83-BFD8-D5A3C69BA636}" destId="{A61049C9-E296-4FF1-B6B2-5F5847144717}" srcOrd="2" destOrd="0" parTransId="{EB259155-F177-4189-BC88-209E32B0CAEE}" sibTransId="{BC26D397-0CF3-4E9A-B63F-F9D1ED1847FA}"/>
    <dgm:cxn modelId="{F2B5D5F7-EE0A-4A57-8D47-998664E2BDD5}" type="presOf" srcId="{0B13780C-6D3B-46F6-B112-5093799565D8}" destId="{8FDC81F8-5E90-40F8-86DD-C2614A653E4F}" srcOrd="0" destOrd="0" presId="urn:microsoft.com/office/officeart/2008/layout/VerticalCurvedList"/>
    <dgm:cxn modelId="{498A6B51-268D-46BC-87CE-BF703E2726E0}" type="presParOf" srcId="{82784AEA-4A42-457D-B3DD-EFCE72C7119C}" destId="{3115C77E-878C-4FA2-845C-E201D503D13B}" srcOrd="0" destOrd="0" presId="urn:microsoft.com/office/officeart/2008/layout/VerticalCurvedList"/>
    <dgm:cxn modelId="{3B868152-068B-4157-96BC-4282ECBE2EC2}" type="presParOf" srcId="{3115C77E-878C-4FA2-845C-E201D503D13B}" destId="{3E62F6BE-703D-464F-B6B8-671FA068A34E}" srcOrd="0" destOrd="0" presId="urn:microsoft.com/office/officeart/2008/layout/VerticalCurvedList"/>
    <dgm:cxn modelId="{8DB7C246-2BD6-4CBD-8566-E1E902DEA4B8}" type="presParOf" srcId="{3E62F6BE-703D-464F-B6B8-671FA068A34E}" destId="{61E66CD7-12C3-4DA7-8BBC-DA100D160579}" srcOrd="0" destOrd="0" presId="urn:microsoft.com/office/officeart/2008/layout/VerticalCurvedList"/>
    <dgm:cxn modelId="{325BAD4A-E761-41B6-A86D-37BBA8F10B43}" type="presParOf" srcId="{3E62F6BE-703D-464F-B6B8-671FA068A34E}" destId="{EAFC938B-79A4-4CF2-AE3F-EA6AF550961B}" srcOrd="1" destOrd="0" presId="urn:microsoft.com/office/officeart/2008/layout/VerticalCurvedList"/>
    <dgm:cxn modelId="{D1B952F0-B65B-4D33-BFF5-F0318177C323}" type="presParOf" srcId="{3E62F6BE-703D-464F-B6B8-671FA068A34E}" destId="{A54DC7C2-5B1E-4DA7-8503-7EADAC7F10BC}" srcOrd="2" destOrd="0" presId="urn:microsoft.com/office/officeart/2008/layout/VerticalCurvedList"/>
    <dgm:cxn modelId="{57E9497B-0B79-4F81-BEFD-2EAD626D5F10}" type="presParOf" srcId="{3E62F6BE-703D-464F-B6B8-671FA068A34E}" destId="{57762E55-CF28-479D-B7DA-17BA15D9F8AE}" srcOrd="3" destOrd="0" presId="urn:microsoft.com/office/officeart/2008/layout/VerticalCurvedList"/>
    <dgm:cxn modelId="{3DD0CF2A-31DE-4F8B-8BBF-EE6FFDCAA22D}" type="presParOf" srcId="{3115C77E-878C-4FA2-845C-E201D503D13B}" destId="{CAB2CD60-4799-4B71-B160-78376B52C9A3}" srcOrd="1" destOrd="0" presId="urn:microsoft.com/office/officeart/2008/layout/VerticalCurvedList"/>
    <dgm:cxn modelId="{DD9DCCE3-945F-43E7-9A1A-2FE195C409E7}" type="presParOf" srcId="{3115C77E-878C-4FA2-845C-E201D503D13B}" destId="{87C746C9-09C4-4B46-A27E-B871BB781D1C}" srcOrd="2" destOrd="0" presId="urn:microsoft.com/office/officeart/2008/layout/VerticalCurvedList"/>
    <dgm:cxn modelId="{35C0D915-5291-419E-B34F-D4C4D9E74109}" type="presParOf" srcId="{87C746C9-09C4-4B46-A27E-B871BB781D1C}" destId="{28D2033A-C936-4B76-8AB2-90F09B46EA2B}" srcOrd="0" destOrd="0" presId="urn:microsoft.com/office/officeart/2008/layout/VerticalCurvedList"/>
    <dgm:cxn modelId="{B722C7B5-77CC-43E2-81D6-94EC8221FC39}" type="presParOf" srcId="{3115C77E-878C-4FA2-845C-E201D503D13B}" destId="{8FDC81F8-5E90-40F8-86DD-C2614A653E4F}" srcOrd="3" destOrd="0" presId="urn:microsoft.com/office/officeart/2008/layout/VerticalCurvedList"/>
    <dgm:cxn modelId="{A431B618-A7D4-45D8-B443-81E84F0B189F}" type="presParOf" srcId="{3115C77E-878C-4FA2-845C-E201D503D13B}" destId="{E22AF2BC-DA41-42DB-8C6A-FEF3DD75E164}" srcOrd="4" destOrd="0" presId="urn:microsoft.com/office/officeart/2008/layout/VerticalCurvedList"/>
    <dgm:cxn modelId="{9CACDE1E-DBE3-4C28-A06A-44FAD23B1AA2}" type="presParOf" srcId="{E22AF2BC-DA41-42DB-8C6A-FEF3DD75E164}" destId="{FDA43433-73D8-4D2A-B9F5-36D6BDA00AAD}" srcOrd="0" destOrd="0" presId="urn:microsoft.com/office/officeart/2008/layout/VerticalCurvedList"/>
    <dgm:cxn modelId="{AB14A3E9-72E4-47AA-91DA-ED8701619940}" type="presParOf" srcId="{3115C77E-878C-4FA2-845C-E201D503D13B}" destId="{CE1A8687-653B-4F38-88CB-352D78AFC1D7}" srcOrd="5" destOrd="0" presId="urn:microsoft.com/office/officeart/2008/layout/VerticalCurvedList"/>
    <dgm:cxn modelId="{C0B04B19-FEE4-4A37-8E2D-7E310DE1F277}" type="presParOf" srcId="{3115C77E-878C-4FA2-845C-E201D503D13B}" destId="{EEC450DF-09B3-4D2B-8462-9D1D5281CF1E}" srcOrd="6" destOrd="0" presId="urn:microsoft.com/office/officeart/2008/layout/VerticalCurvedList"/>
    <dgm:cxn modelId="{98C16E1C-559B-4003-AE2A-2B8ECACFACF6}" type="presParOf" srcId="{EEC450DF-09B3-4D2B-8462-9D1D5281CF1E}" destId="{D142BCFD-5FEC-4CE6-A6D0-5FC06F330B5C}" srcOrd="0" destOrd="0" presId="urn:microsoft.com/office/officeart/2008/layout/VerticalCurvedList"/>
    <dgm:cxn modelId="{E35EABD3-EED2-43A9-8C66-797BA4CDA193}" type="presParOf" srcId="{3115C77E-878C-4FA2-845C-E201D503D13B}" destId="{A7D71551-D196-4E06-8EA1-9C4C9E07FE35}" srcOrd="7" destOrd="0" presId="urn:microsoft.com/office/officeart/2008/layout/VerticalCurvedList"/>
    <dgm:cxn modelId="{A551A96D-D5E7-42C4-8083-6C4BA89529B7}" type="presParOf" srcId="{3115C77E-878C-4FA2-845C-E201D503D13B}" destId="{9E70DD55-46E9-451C-93BE-80EECEB19E64}" srcOrd="8" destOrd="0" presId="urn:microsoft.com/office/officeart/2008/layout/VerticalCurvedList"/>
    <dgm:cxn modelId="{3F3B37B6-B867-456B-8F41-2FA524B10838}" type="presParOf" srcId="{9E70DD55-46E9-451C-93BE-80EECEB19E64}" destId="{3E408FBD-4842-4514-BAE1-89F9C9093583}" srcOrd="0" destOrd="0" presId="urn:microsoft.com/office/officeart/2008/layout/VerticalCurvedList"/>
    <dgm:cxn modelId="{E24C071D-B3F0-4119-9E04-27640684E0AE}" type="presParOf" srcId="{3115C77E-878C-4FA2-845C-E201D503D13B}" destId="{058D365A-3DFE-45A4-AA79-24C5047A7D66}" srcOrd="9" destOrd="0" presId="urn:microsoft.com/office/officeart/2008/layout/VerticalCurvedList"/>
    <dgm:cxn modelId="{A56C7707-574D-4A58-BCAD-E4D635C3E8DE}" type="presParOf" srcId="{3115C77E-878C-4FA2-845C-E201D503D13B}" destId="{D4DF0F94-EC3D-4277-862D-19A147141919}" srcOrd="10" destOrd="0" presId="urn:microsoft.com/office/officeart/2008/layout/VerticalCurvedList"/>
    <dgm:cxn modelId="{4654C423-43B5-4659-B91E-3470D03672D0}" type="presParOf" srcId="{D4DF0F94-EC3D-4277-862D-19A147141919}" destId="{09B473C2-7E91-47BC-93D9-679BAC86F4E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2F8AF4-4CBC-4AB6-A2A2-B0F3EF03921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8F8CD4-4453-402F-9903-44C0B4FF1F15}">
      <dgm:prSet phldrT="[Текст]" custT="1"/>
      <dgm:spPr>
        <a:solidFill>
          <a:srgbClr val="EFEB2E"/>
        </a:solidFill>
      </dgm:spPr>
      <dgm:t>
        <a:bodyPr/>
        <a:lstStyle/>
        <a:p>
          <a:r>
            <a:rPr lang="ru-RU" sz="2300" b="1" dirty="0">
              <a:solidFill>
                <a:srgbClr val="58595B"/>
              </a:solidFill>
            </a:rPr>
            <a:t>Инфраструктура</a:t>
          </a:r>
          <a:endParaRPr lang="ru-RU" sz="2300" dirty="0"/>
        </a:p>
      </dgm:t>
    </dgm:pt>
    <dgm:pt modelId="{B37E0C5F-84C1-4D55-AC37-C68AC188E47B}" type="parTrans" cxnId="{1C11CD53-0BBB-470C-917C-982565DC30CC}">
      <dgm:prSet/>
      <dgm:spPr/>
      <dgm:t>
        <a:bodyPr/>
        <a:lstStyle/>
        <a:p>
          <a:endParaRPr lang="ru-RU"/>
        </a:p>
      </dgm:t>
    </dgm:pt>
    <dgm:pt modelId="{9F49064D-C638-4F07-BDE1-8C5BCA3736FB}" type="sibTrans" cxnId="{1C11CD53-0BBB-470C-917C-982565DC30CC}">
      <dgm:prSet/>
      <dgm:spPr/>
      <dgm:t>
        <a:bodyPr/>
        <a:lstStyle/>
        <a:p>
          <a:endParaRPr lang="ru-RU"/>
        </a:p>
      </dgm:t>
    </dgm:pt>
    <dgm:pt modelId="{0C653AE6-F611-4EA8-9553-47CD6C7F8E4D}">
      <dgm:prSet phldrT="[Текст]" custT="1"/>
      <dgm:spPr>
        <a:solidFill>
          <a:srgbClr val="EFEB2E"/>
        </a:solidFill>
      </dgm:spPr>
      <dgm:t>
        <a:bodyPr/>
        <a:lstStyle/>
        <a:p>
          <a:r>
            <a:rPr lang="ru-RU" sz="2300" b="1" dirty="0">
              <a:solidFill>
                <a:srgbClr val="58595B"/>
              </a:solidFill>
            </a:rPr>
            <a:t>В системе маркировки</a:t>
          </a:r>
        </a:p>
      </dgm:t>
    </dgm:pt>
    <dgm:pt modelId="{DD17DB10-1D1A-4433-A91A-0BD762C7B5B1}" type="parTrans" cxnId="{0D1BD712-267A-426B-A6A4-7ED7DFC53BEC}">
      <dgm:prSet/>
      <dgm:spPr/>
      <dgm:t>
        <a:bodyPr/>
        <a:lstStyle/>
        <a:p>
          <a:endParaRPr lang="ru-RU"/>
        </a:p>
      </dgm:t>
    </dgm:pt>
    <dgm:pt modelId="{C5A27D77-C2D6-4773-B8A4-869FE2D81F00}" type="sibTrans" cxnId="{0D1BD712-267A-426B-A6A4-7ED7DFC53BEC}">
      <dgm:prSet/>
      <dgm:spPr/>
      <dgm:t>
        <a:bodyPr/>
        <a:lstStyle/>
        <a:p>
          <a:endParaRPr lang="ru-RU"/>
        </a:p>
      </dgm:t>
    </dgm:pt>
    <dgm:pt modelId="{C91B0F85-CA5E-4D74-B417-1E699935C24B}">
      <dgm:prSet phldrT="[Текст]" custT="1"/>
      <dgm:spPr/>
      <dgm:t>
        <a:bodyPr/>
        <a:lstStyle/>
        <a:p>
          <a:r>
            <a:rPr lang="ru-RU" sz="1800" dirty="0"/>
            <a:t>Организация зарегистрирована в ГИС МДЛП			Да  /  Нет</a:t>
          </a:r>
        </a:p>
      </dgm:t>
    </dgm:pt>
    <dgm:pt modelId="{0D1866D6-2FF3-4F3B-9FF0-5EFA374B1689}" type="parTrans" cxnId="{CC9A6009-D352-44A6-8F1D-CE2200E4679D}">
      <dgm:prSet/>
      <dgm:spPr/>
      <dgm:t>
        <a:bodyPr/>
        <a:lstStyle/>
        <a:p>
          <a:endParaRPr lang="ru-RU"/>
        </a:p>
      </dgm:t>
    </dgm:pt>
    <dgm:pt modelId="{55A278E0-DCAB-425E-875E-081CEC4D2A33}" type="sibTrans" cxnId="{CC9A6009-D352-44A6-8F1D-CE2200E4679D}">
      <dgm:prSet/>
      <dgm:spPr/>
      <dgm:t>
        <a:bodyPr/>
        <a:lstStyle/>
        <a:p>
          <a:endParaRPr lang="ru-RU"/>
        </a:p>
      </dgm:t>
    </dgm:pt>
    <dgm:pt modelId="{DE7D34A8-D2B5-4D7B-846B-55B6543E8EC4}">
      <dgm:prSet phldrT="[Текст]" custT="1"/>
      <dgm:spPr/>
      <dgm:t>
        <a:bodyPr/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PT Sans Caption"/>
            <a:buChar char="•"/>
          </a:pPr>
          <a:r>
            <a:rPr lang="en-US" sz="1800" kern="1200" dirty="0" err="1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PT Sans Caption"/>
              <a:ea typeface="+mn-ea"/>
              <a:cs typeface="+mn-cs"/>
            </a:rPr>
            <a:t>WiFi</a:t>
          </a:r>
          <a:r>
            <a:rPr lang="en-US" sz="1800" kern="1200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PT Sans Caption"/>
              <a:ea typeface="+mn-ea"/>
              <a:cs typeface="+mn-cs"/>
            </a:rPr>
            <a:t> </a:t>
          </a:r>
          <a:r>
            <a:rPr lang="ru-RU" sz="1800" kern="1200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PT Sans Caption"/>
              <a:ea typeface="+mn-ea"/>
              <a:cs typeface="+mn-cs"/>
            </a:rPr>
            <a:t>там, где решено РВ подключать без провода: 		Есть  /  Нет  /  Не нужно</a:t>
          </a:r>
        </a:p>
      </dgm:t>
    </dgm:pt>
    <dgm:pt modelId="{8DF48021-4EC2-48F2-BC28-C93D576F9761}" type="parTrans" cxnId="{EA1832D7-E68E-4408-8EFB-BC2DDFF06860}">
      <dgm:prSet/>
      <dgm:spPr/>
      <dgm:t>
        <a:bodyPr/>
        <a:lstStyle/>
        <a:p>
          <a:endParaRPr lang="ru-RU"/>
        </a:p>
      </dgm:t>
    </dgm:pt>
    <dgm:pt modelId="{FA22E24F-48AD-4E69-9C68-8E622526137F}" type="sibTrans" cxnId="{EA1832D7-E68E-4408-8EFB-BC2DDFF06860}">
      <dgm:prSet/>
      <dgm:spPr/>
      <dgm:t>
        <a:bodyPr/>
        <a:lstStyle/>
        <a:p>
          <a:endParaRPr lang="ru-RU"/>
        </a:p>
      </dgm:t>
    </dgm:pt>
    <dgm:pt modelId="{C841AE80-D0B1-4B55-8640-B875C8254FFF}">
      <dgm:prSet phldrT="[Текст]" custT="1"/>
      <dgm:spPr/>
      <dgm:t>
        <a:bodyPr/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PT Sans Caption"/>
            <a:buChar char="•"/>
          </a:pPr>
          <a:r>
            <a:rPr lang="ru-RU" sz="1800" kern="1200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PT Sans Caption"/>
              <a:ea typeface="+mn-ea"/>
              <a:cs typeface="+mn-cs"/>
            </a:rPr>
            <a:t>Место устойчивого приема ГЛОНАСС (только для РВ)		Есть  /  Нет</a:t>
          </a:r>
        </a:p>
      </dgm:t>
    </dgm:pt>
    <dgm:pt modelId="{124252C0-939A-477D-B7C6-8E5FD314BEA1}" type="parTrans" cxnId="{9E000323-CA5F-4D64-955B-6B09282F0486}">
      <dgm:prSet/>
      <dgm:spPr/>
      <dgm:t>
        <a:bodyPr/>
        <a:lstStyle/>
        <a:p>
          <a:endParaRPr lang="ru-RU"/>
        </a:p>
      </dgm:t>
    </dgm:pt>
    <dgm:pt modelId="{F4537342-0155-4F37-9F31-9D4B27AE5E12}" type="sibTrans" cxnId="{9E000323-CA5F-4D64-955B-6B09282F0486}">
      <dgm:prSet/>
      <dgm:spPr/>
      <dgm:t>
        <a:bodyPr/>
        <a:lstStyle/>
        <a:p>
          <a:endParaRPr lang="ru-RU"/>
        </a:p>
      </dgm:t>
    </dgm:pt>
    <dgm:pt modelId="{B3583572-50AA-4111-88DC-CC7495432BE7}">
      <dgm:prSet phldrT="[Текст]" custT="1"/>
      <dgm:spPr/>
      <dgm:t>
        <a:bodyPr/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PT Sans Caption"/>
            <a:buChar char="•"/>
          </a:pPr>
          <a:r>
            <a:rPr lang="en-US" sz="1800" kern="1200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PT Sans Caption"/>
              <a:ea typeface="+mn-ea"/>
              <a:cs typeface="+mn-cs"/>
            </a:rPr>
            <a:t>GSM-</a:t>
          </a:r>
          <a:r>
            <a:rPr lang="ru-RU" sz="1800" kern="1200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PT Sans Caption"/>
              <a:ea typeface="+mn-ea"/>
              <a:cs typeface="+mn-cs"/>
            </a:rPr>
            <a:t>модем для резервирования канала связи		Есть  /  Нет  /  Не нужно</a:t>
          </a:r>
        </a:p>
      </dgm:t>
    </dgm:pt>
    <dgm:pt modelId="{6068F5BF-A56B-4575-9A71-2CFB82E668FA}" type="parTrans" cxnId="{7814B31F-F86F-4102-A584-AFF11DC6BC76}">
      <dgm:prSet/>
      <dgm:spPr/>
      <dgm:t>
        <a:bodyPr/>
        <a:lstStyle/>
        <a:p>
          <a:endParaRPr lang="ru-RU"/>
        </a:p>
      </dgm:t>
    </dgm:pt>
    <dgm:pt modelId="{E78FE266-EBB0-4CA7-9E75-97735DF20A07}" type="sibTrans" cxnId="{7814B31F-F86F-4102-A584-AFF11DC6BC76}">
      <dgm:prSet/>
      <dgm:spPr/>
      <dgm:t>
        <a:bodyPr/>
        <a:lstStyle/>
        <a:p>
          <a:endParaRPr lang="ru-RU"/>
        </a:p>
      </dgm:t>
    </dgm:pt>
    <dgm:pt modelId="{4005E5B2-D9A7-4637-88FC-1D64E7ADD022}">
      <dgm:prSet phldrT="[Текст]" custT="1"/>
      <dgm:spPr/>
      <dgm:t>
        <a:bodyPr/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PT Sans Caption"/>
            <a:buChar char="•"/>
          </a:pPr>
          <a:r>
            <a:rPr lang="ru-RU" sz="1800" kern="1200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PT Sans Caption"/>
              <a:ea typeface="+mn-ea"/>
              <a:cs typeface="+mn-cs"/>
            </a:rPr>
            <a:t>Доработанная информационная система			Есть  /  Нет  /  Не нужно</a:t>
          </a:r>
        </a:p>
      </dgm:t>
    </dgm:pt>
    <dgm:pt modelId="{75A97E40-437C-4FB8-93F2-E665E85832A4}" type="parTrans" cxnId="{2EFA6DF9-5642-4A04-822F-503A171A315E}">
      <dgm:prSet/>
      <dgm:spPr/>
      <dgm:t>
        <a:bodyPr/>
        <a:lstStyle/>
        <a:p>
          <a:endParaRPr lang="ru-RU"/>
        </a:p>
      </dgm:t>
    </dgm:pt>
    <dgm:pt modelId="{44E5C45A-525A-4356-8339-3460ECB40892}" type="sibTrans" cxnId="{2EFA6DF9-5642-4A04-822F-503A171A315E}">
      <dgm:prSet/>
      <dgm:spPr/>
      <dgm:t>
        <a:bodyPr/>
        <a:lstStyle/>
        <a:p>
          <a:endParaRPr lang="ru-RU"/>
        </a:p>
      </dgm:t>
    </dgm:pt>
    <dgm:pt modelId="{6193AEAD-6FA1-449F-9EA9-BBC7C0B552CC}">
      <dgm:prSet phldrT="[Текст]" custT="1"/>
      <dgm:spPr/>
      <dgm:t>
        <a:bodyPr/>
        <a:lstStyle/>
        <a:p>
          <a:r>
            <a:rPr lang="ru-RU" sz="1800" dirty="0"/>
            <a:t>УКЭП получены на всех пользователей				Да  /  Нет</a:t>
          </a:r>
        </a:p>
      </dgm:t>
    </dgm:pt>
    <dgm:pt modelId="{F3848F6F-B485-4EF8-8C2B-ACADF9BC6E18}" type="parTrans" cxnId="{20C9C6C4-B985-42EF-B3A9-2E0C61885729}">
      <dgm:prSet/>
      <dgm:spPr/>
      <dgm:t>
        <a:bodyPr/>
        <a:lstStyle/>
        <a:p>
          <a:endParaRPr lang="ru-RU"/>
        </a:p>
      </dgm:t>
    </dgm:pt>
    <dgm:pt modelId="{8136DEAC-66F2-4A7D-BF0B-F1EB663474C5}" type="sibTrans" cxnId="{20C9C6C4-B985-42EF-B3A9-2E0C61885729}">
      <dgm:prSet/>
      <dgm:spPr/>
      <dgm:t>
        <a:bodyPr/>
        <a:lstStyle/>
        <a:p>
          <a:endParaRPr lang="ru-RU"/>
        </a:p>
      </dgm:t>
    </dgm:pt>
    <dgm:pt modelId="{542DBCCD-A873-496F-9A3D-BAD2559B0470}">
      <dgm:prSet phldrT="[Текст]" custT="1"/>
      <dgm:spPr/>
      <dgm:t>
        <a:bodyPr/>
        <a:lstStyle/>
        <a:p>
          <a:r>
            <a:rPr lang="ru-RU" sz="1800" dirty="0"/>
            <a:t>Места деятельности зарегистрированы				Да  /  Нет</a:t>
          </a:r>
        </a:p>
      </dgm:t>
    </dgm:pt>
    <dgm:pt modelId="{69C680FF-D310-4DDF-B64E-FF19DD5E70A1}" type="parTrans" cxnId="{CF531C79-DFD1-41F7-BC55-20463D1B330D}">
      <dgm:prSet/>
      <dgm:spPr/>
      <dgm:t>
        <a:bodyPr/>
        <a:lstStyle/>
        <a:p>
          <a:endParaRPr lang="ru-RU"/>
        </a:p>
      </dgm:t>
    </dgm:pt>
    <dgm:pt modelId="{6E53F87B-7F3B-4554-BA62-025E262DF612}" type="sibTrans" cxnId="{CF531C79-DFD1-41F7-BC55-20463D1B330D}">
      <dgm:prSet/>
      <dgm:spPr/>
      <dgm:t>
        <a:bodyPr/>
        <a:lstStyle/>
        <a:p>
          <a:endParaRPr lang="ru-RU"/>
        </a:p>
      </dgm:t>
    </dgm:pt>
    <dgm:pt modelId="{C9C0A184-3D3B-4540-A1F6-7C1DFDF291C4}">
      <dgm:prSet phldrT="[Текст]" custT="1"/>
      <dgm:spPr/>
      <dgm:t>
        <a:bodyPr/>
        <a:lstStyle/>
        <a:p>
          <a:r>
            <a:rPr lang="ru-RU" sz="1800" dirty="0"/>
            <a:t>Места ответственного хранения зарегистрированы		Да  /  Нет  /  Не нужно</a:t>
          </a:r>
        </a:p>
      </dgm:t>
    </dgm:pt>
    <dgm:pt modelId="{EED434ED-86F9-4781-B1D2-BED9795FC829}" type="parTrans" cxnId="{324AD9EF-4D57-45F0-B0BC-03B6C851DDAB}">
      <dgm:prSet/>
      <dgm:spPr/>
      <dgm:t>
        <a:bodyPr/>
        <a:lstStyle/>
        <a:p>
          <a:endParaRPr lang="ru-RU"/>
        </a:p>
      </dgm:t>
    </dgm:pt>
    <dgm:pt modelId="{969736D6-8D4A-4FFE-B330-2E724998ED8B}" type="sibTrans" cxnId="{324AD9EF-4D57-45F0-B0BC-03B6C851DDAB}">
      <dgm:prSet/>
      <dgm:spPr/>
      <dgm:t>
        <a:bodyPr/>
        <a:lstStyle/>
        <a:p>
          <a:endParaRPr lang="ru-RU"/>
        </a:p>
      </dgm:t>
    </dgm:pt>
    <dgm:pt modelId="{D335B82D-4F66-40D8-B9BA-7D691ECF7417}">
      <dgm:prSet phldrT="[Текст]" custT="1"/>
      <dgm:spPr/>
      <dgm:t>
        <a:bodyPr/>
        <a:lstStyle/>
        <a:p>
          <a:r>
            <a:rPr lang="ru-RU" sz="1800" dirty="0"/>
            <a:t>Тестовые коды маркировки получены от техподдержки	Да  /  Нет</a:t>
          </a:r>
        </a:p>
      </dgm:t>
    </dgm:pt>
    <dgm:pt modelId="{7D33CE55-7F0B-475D-B366-D69C01F68664}" type="parTrans" cxnId="{F3ACE152-BB77-4BF0-AF4D-B42735D748CA}">
      <dgm:prSet/>
      <dgm:spPr/>
      <dgm:t>
        <a:bodyPr/>
        <a:lstStyle/>
        <a:p>
          <a:endParaRPr lang="ru-RU"/>
        </a:p>
      </dgm:t>
    </dgm:pt>
    <dgm:pt modelId="{15280D6E-C214-4A0F-B381-57E2013323D3}" type="sibTrans" cxnId="{F3ACE152-BB77-4BF0-AF4D-B42735D748CA}">
      <dgm:prSet/>
      <dgm:spPr/>
      <dgm:t>
        <a:bodyPr/>
        <a:lstStyle/>
        <a:p>
          <a:endParaRPr lang="ru-RU"/>
        </a:p>
      </dgm:t>
    </dgm:pt>
    <dgm:pt modelId="{A02089E9-F9FF-49EA-A1ED-FC802110FE64}">
      <dgm:prSet phldrT="[Текст]" custT="1"/>
      <dgm:spPr/>
      <dgm:t>
        <a:bodyPr/>
        <a:lstStyle/>
        <a:p>
          <a:r>
            <a:rPr lang="ru-RU" sz="1800" dirty="0"/>
            <a:t>В «Песочнице МДЛП» проверено прохождение</a:t>
          </a:r>
          <a:br>
            <a:rPr lang="ru-RU" sz="1800" dirty="0"/>
          </a:br>
          <a:r>
            <a:rPr lang="ru-RU" sz="1800" dirty="0"/>
            <a:t>тестовых кодов по всем реализуемым процессам		Да  /  Нет</a:t>
          </a:r>
        </a:p>
      </dgm:t>
    </dgm:pt>
    <dgm:pt modelId="{4318BD52-48C4-480C-A4AA-54C1BC822BFE}" type="parTrans" cxnId="{10B44784-586A-4206-AB2C-7607E56E7281}">
      <dgm:prSet/>
      <dgm:spPr/>
      <dgm:t>
        <a:bodyPr/>
        <a:lstStyle/>
        <a:p>
          <a:endParaRPr lang="ru-RU"/>
        </a:p>
      </dgm:t>
    </dgm:pt>
    <dgm:pt modelId="{69CF31F8-F549-4863-B873-FBC585085546}" type="sibTrans" cxnId="{10B44784-586A-4206-AB2C-7607E56E7281}">
      <dgm:prSet/>
      <dgm:spPr/>
      <dgm:t>
        <a:bodyPr/>
        <a:lstStyle/>
        <a:p>
          <a:endParaRPr lang="ru-RU"/>
        </a:p>
      </dgm:t>
    </dgm:pt>
    <dgm:pt modelId="{A8272861-BB9D-448F-A907-1BFF7C87C6F7}">
      <dgm:prSet phldrT="[Текст]" custT="1"/>
      <dgm:spPr/>
      <dgm:t>
        <a:bodyPr/>
        <a:lstStyle/>
        <a:p>
          <a:r>
            <a:rPr lang="ru-RU" sz="1800" dirty="0"/>
            <a:t>РВ получен								Да  /  Нет  /  Не нужно</a:t>
          </a:r>
        </a:p>
      </dgm:t>
    </dgm:pt>
    <dgm:pt modelId="{CE06C0D3-87CF-4BB6-B0BE-B86C81DEE3A7}" type="parTrans" cxnId="{183F1A95-9A4A-4E29-9F1B-F2C6ECCBB8A8}">
      <dgm:prSet/>
      <dgm:spPr/>
      <dgm:t>
        <a:bodyPr/>
        <a:lstStyle/>
        <a:p>
          <a:endParaRPr lang="ru-RU"/>
        </a:p>
      </dgm:t>
    </dgm:pt>
    <dgm:pt modelId="{9C4AAAD1-CDD3-4503-A9BF-D815EA85FD89}" type="sibTrans" cxnId="{183F1A95-9A4A-4E29-9F1B-F2C6ECCBB8A8}">
      <dgm:prSet/>
      <dgm:spPr/>
      <dgm:t>
        <a:bodyPr/>
        <a:lstStyle/>
        <a:p>
          <a:endParaRPr lang="ru-RU"/>
        </a:p>
      </dgm:t>
    </dgm:pt>
    <dgm:pt modelId="{0DD16550-F647-4522-8CD5-F3FA3D76CFC5}">
      <dgm:prSet phldrT="[Текст]" custT="1"/>
      <dgm:spPr/>
      <dgm:t>
        <a:bodyPr/>
        <a:lstStyle/>
        <a:p>
          <a:r>
            <a:rPr lang="ru-RU" sz="1800" dirty="0"/>
            <a:t>Анкета на получение РВ заполнена 				Да  /  Нет  /  Не нужно	</a:t>
          </a:r>
        </a:p>
      </dgm:t>
    </dgm:pt>
    <dgm:pt modelId="{345BC70D-63E0-46EF-A895-AEBB8C4726ED}" type="parTrans" cxnId="{F5A92AF7-9C0D-4FF7-8B5F-A793676BA117}">
      <dgm:prSet/>
      <dgm:spPr/>
      <dgm:t>
        <a:bodyPr/>
        <a:lstStyle/>
        <a:p>
          <a:endParaRPr lang="ru-RU"/>
        </a:p>
      </dgm:t>
    </dgm:pt>
    <dgm:pt modelId="{16FE0309-C8F5-4C76-88E4-9AADF79CE6D8}" type="sibTrans" cxnId="{F5A92AF7-9C0D-4FF7-8B5F-A793676BA117}">
      <dgm:prSet/>
      <dgm:spPr/>
      <dgm:t>
        <a:bodyPr/>
        <a:lstStyle/>
        <a:p>
          <a:endParaRPr lang="ru-RU"/>
        </a:p>
      </dgm:t>
    </dgm:pt>
    <dgm:pt modelId="{4ADE554E-60CB-429C-976F-5B92802F0897}" type="pres">
      <dgm:prSet presAssocID="{982F8AF4-4CBC-4AB6-A2A2-B0F3EF039211}" presName="linear" presStyleCnt="0">
        <dgm:presLayoutVars>
          <dgm:animLvl val="lvl"/>
          <dgm:resizeHandles val="exact"/>
        </dgm:presLayoutVars>
      </dgm:prSet>
      <dgm:spPr/>
    </dgm:pt>
    <dgm:pt modelId="{AE4812DB-8499-4208-A007-FF2E8764283D}" type="pres">
      <dgm:prSet presAssocID="{BA8F8CD4-4453-402F-9903-44C0B4FF1F15}" presName="parentText" presStyleLbl="node1" presStyleIdx="0" presStyleCnt="2" custScaleY="64572" custLinFactNeighborY="-15430">
        <dgm:presLayoutVars>
          <dgm:chMax val="0"/>
          <dgm:bulletEnabled val="1"/>
        </dgm:presLayoutVars>
      </dgm:prSet>
      <dgm:spPr/>
    </dgm:pt>
    <dgm:pt modelId="{65C3D534-82FA-4D0A-910A-2A82E8A866D8}" type="pres">
      <dgm:prSet presAssocID="{BA8F8CD4-4453-402F-9903-44C0B4FF1F15}" presName="childText" presStyleLbl="revTx" presStyleIdx="0" presStyleCnt="2">
        <dgm:presLayoutVars>
          <dgm:bulletEnabled val="1"/>
        </dgm:presLayoutVars>
      </dgm:prSet>
      <dgm:spPr/>
    </dgm:pt>
    <dgm:pt modelId="{19911EC7-65D6-466D-96EE-53C9172D758B}" type="pres">
      <dgm:prSet presAssocID="{0C653AE6-F611-4EA8-9553-47CD6C7F8E4D}" presName="parentText" presStyleLbl="node1" presStyleIdx="1" presStyleCnt="2" custScaleY="71665">
        <dgm:presLayoutVars>
          <dgm:chMax val="0"/>
          <dgm:bulletEnabled val="1"/>
        </dgm:presLayoutVars>
      </dgm:prSet>
      <dgm:spPr/>
    </dgm:pt>
    <dgm:pt modelId="{932D7A56-44CC-4119-8ADE-C5D15F0193CA}" type="pres">
      <dgm:prSet presAssocID="{0C653AE6-F611-4EA8-9553-47CD6C7F8E4D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CC9A6009-D352-44A6-8F1D-CE2200E4679D}" srcId="{0C653AE6-F611-4EA8-9553-47CD6C7F8E4D}" destId="{C91B0F85-CA5E-4D74-B417-1E699935C24B}" srcOrd="0" destOrd="0" parTransId="{0D1866D6-2FF3-4F3B-9FF0-5EFA374B1689}" sibTransId="{55A278E0-DCAB-425E-875E-081CEC4D2A33}"/>
    <dgm:cxn modelId="{0D1BD712-267A-426B-A6A4-7ED7DFC53BEC}" srcId="{982F8AF4-4CBC-4AB6-A2A2-B0F3EF039211}" destId="{0C653AE6-F611-4EA8-9553-47CD6C7F8E4D}" srcOrd="1" destOrd="0" parTransId="{DD17DB10-1D1A-4433-A91A-0BD762C7B5B1}" sibTransId="{C5A27D77-C2D6-4773-B8A4-869FE2D81F00}"/>
    <dgm:cxn modelId="{7814B31F-F86F-4102-A584-AFF11DC6BC76}" srcId="{BA8F8CD4-4453-402F-9903-44C0B4FF1F15}" destId="{B3583572-50AA-4111-88DC-CC7495432BE7}" srcOrd="2" destOrd="0" parTransId="{6068F5BF-A56B-4575-9A71-2CFB82E668FA}" sibTransId="{E78FE266-EBB0-4CA7-9E75-97735DF20A07}"/>
    <dgm:cxn modelId="{82B6DD1F-53AD-4A8B-B8BF-C8A53DFC44DF}" type="presOf" srcId="{C91B0F85-CA5E-4D74-B417-1E699935C24B}" destId="{932D7A56-44CC-4119-8ADE-C5D15F0193CA}" srcOrd="0" destOrd="0" presId="urn:microsoft.com/office/officeart/2005/8/layout/vList2"/>
    <dgm:cxn modelId="{9E000323-CA5F-4D64-955B-6B09282F0486}" srcId="{BA8F8CD4-4453-402F-9903-44C0B4FF1F15}" destId="{C841AE80-D0B1-4B55-8640-B875C8254FFF}" srcOrd="1" destOrd="0" parTransId="{124252C0-939A-477D-B7C6-8E5FD314BEA1}" sibTransId="{F4537342-0155-4F37-9F31-9D4B27AE5E12}"/>
    <dgm:cxn modelId="{BA90F329-5A7B-41C2-BD96-0326C1EE5132}" type="presOf" srcId="{DE7D34A8-D2B5-4D7B-846B-55B6543E8EC4}" destId="{65C3D534-82FA-4D0A-910A-2A82E8A866D8}" srcOrd="0" destOrd="0" presId="urn:microsoft.com/office/officeart/2005/8/layout/vList2"/>
    <dgm:cxn modelId="{AA7C5330-9817-44BD-A50C-CC11860F1235}" type="presOf" srcId="{0DD16550-F647-4522-8CD5-F3FA3D76CFC5}" destId="{932D7A56-44CC-4119-8ADE-C5D15F0193CA}" srcOrd="0" destOrd="4" presId="urn:microsoft.com/office/officeart/2005/8/layout/vList2"/>
    <dgm:cxn modelId="{C8254F33-64B7-4DCD-A0AB-9819AAA70B5C}" type="presOf" srcId="{BA8F8CD4-4453-402F-9903-44C0B4FF1F15}" destId="{AE4812DB-8499-4208-A007-FF2E8764283D}" srcOrd="0" destOrd="0" presId="urn:microsoft.com/office/officeart/2005/8/layout/vList2"/>
    <dgm:cxn modelId="{D983E033-5BE1-4209-BBE9-361F19FB3C23}" type="presOf" srcId="{542DBCCD-A873-496F-9A3D-BAD2559B0470}" destId="{932D7A56-44CC-4119-8ADE-C5D15F0193CA}" srcOrd="0" destOrd="2" presId="urn:microsoft.com/office/officeart/2005/8/layout/vList2"/>
    <dgm:cxn modelId="{B2668B38-C48B-424E-B83C-357678BA8DCA}" type="presOf" srcId="{982F8AF4-4CBC-4AB6-A2A2-B0F3EF039211}" destId="{4ADE554E-60CB-429C-976F-5B92802F0897}" srcOrd="0" destOrd="0" presId="urn:microsoft.com/office/officeart/2005/8/layout/vList2"/>
    <dgm:cxn modelId="{83EB075F-A837-4E31-8823-CAECA6011F1B}" type="presOf" srcId="{C841AE80-D0B1-4B55-8640-B875C8254FFF}" destId="{65C3D534-82FA-4D0A-910A-2A82E8A866D8}" srcOrd="0" destOrd="1" presId="urn:microsoft.com/office/officeart/2005/8/layout/vList2"/>
    <dgm:cxn modelId="{F3ACE152-BB77-4BF0-AF4D-B42735D748CA}" srcId="{0C653AE6-F611-4EA8-9553-47CD6C7F8E4D}" destId="{D335B82D-4F66-40D8-B9BA-7D691ECF7417}" srcOrd="5" destOrd="0" parTransId="{7D33CE55-7F0B-475D-B366-D69C01F68664}" sibTransId="{15280D6E-C214-4A0F-B381-57E2013323D3}"/>
    <dgm:cxn modelId="{1C11CD53-0BBB-470C-917C-982565DC30CC}" srcId="{982F8AF4-4CBC-4AB6-A2A2-B0F3EF039211}" destId="{BA8F8CD4-4453-402F-9903-44C0B4FF1F15}" srcOrd="0" destOrd="0" parTransId="{B37E0C5F-84C1-4D55-AC37-C68AC188E47B}" sibTransId="{9F49064D-C638-4F07-BDE1-8C5BCA3736FB}"/>
    <dgm:cxn modelId="{63A21E54-9E13-4957-827F-FC385201A872}" type="presOf" srcId="{6193AEAD-6FA1-449F-9EA9-BBC7C0B552CC}" destId="{932D7A56-44CC-4119-8ADE-C5D15F0193CA}" srcOrd="0" destOrd="1" presId="urn:microsoft.com/office/officeart/2005/8/layout/vList2"/>
    <dgm:cxn modelId="{E10E5B56-FC80-42DC-AFF6-3ABA66C9B5D5}" type="presOf" srcId="{D335B82D-4F66-40D8-B9BA-7D691ECF7417}" destId="{932D7A56-44CC-4119-8ADE-C5D15F0193CA}" srcOrd="0" destOrd="5" presId="urn:microsoft.com/office/officeart/2005/8/layout/vList2"/>
    <dgm:cxn modelId="{CF531C79-DFD1-41F7-BC55-20463D1B330D}" srcId="{0C653AE6-F611-4EA8-9553-47CD6C7F8E4D}" destId="{542DBCCD-A873-496F-9A3D-BAD2559B0470}" srcOrd="2" destOrd="0" parTransId="{69C680FF-D310-4DDF-B64E-FF19DD5E70A1}" sibTransId="{6E53F87B-7F3B-4554-BA62-025E262DF612}"/>
    <dgm:cxn modelId="{CA25747D-396D-44A2-AD76-27701E382562}" type="presOf" srcId="{4005E5B2-D9A7-4637-88FC-1D64E7ADD022}" destId="{65C3D534-82FA-4D0A-910A-2A82E8A866D8}" srcOrd="0" destOrd="3" presId="urn:microsoft.com/office/officeart/2005/8/layout/vList2"/>
    <dgm:cxn modelId="{10B44784-586A-4206-AB2C-7607E56E7281}" srcId="{0C653AE6-F611-4EA8-9553-47CD6C7F8E4D}" destId="{A02089E9-F9FF-49EA-A1ED-FC802110FE64}" srcOrd="6" destOrd="0" parTransId="{4318BD52-48C4-480C-A4AA-54C1BC822BFE}" sibTransId="{69CF31F8-F549-4863-B873-FBC585085546}"/>
    <dgm:cxn modelId="{A4B36886-C924-4766-A70F-16A1461EFD19}" type="presOf" srcId="{0C653AE6-F611-4EA8-9553-47CD6C7F8E4D}" destId="{19911EC7-65D6-466D-96EE-53C9172D758B}" srcOrd="0" destOrd="0" presId="urn:microsoft.com/office/officeart/2005/8/layout/vList2"/>
    <dgm:cxn modelId="{183F1A95-9A4A-4E29-9F1B-F2C6ECCBB8A8}" srcId="{0C653AE6-F611-4EA8-9553-47CD6C7F8E4D}" destId="{A8272861-BB9D-448F-A907-1BFF7C87C6F7}" srcOrd="7" destOrd="0" parTransId="{CE06C0D3-87CF-4BB6-B0BE-B86C81DEE3A7}" sibTransId="{9C4AAAD1-CDD3-4503-A9BF-D815EA85FD89}"/>
    <dgm:cxn modelId="{7AACF3A6-CB78-4ACD-B647-689581E5CB29}" type="presOf" srcId="{C9C0A184-3D3B-4540-A1F6-7C1DFDF291C4}" destId="{932D7A56-44CC-4119-8ADE-C5D15F0193CA}" srcOrd="0" destOrd="3" presId="urn:microsoft.com/office/officeart/2005/8/layout/vList2"/>
    <dgm:cxn modelId="{20C9C6C4-B985-42EF-B3A9-2E0C61885729}" srcId="{0C653AE6-F611-4EA8-9553-47CD6C7F8E4D}" destId="{6193AEAD-6FA1-449F-9EA9-BBC7C0B552CC}" srcOrd="1" destOrd="0" parTransId="{F3848F6F-B485-4EF8-8C2B-ACADF9BC6E18}" sibTransId="{8136DEAC-66F2-4A7D-BF0B-F1EB663474C5}"/>
    <dgm:cxn modelId="{7E18C8D1-0236-4E92-ADCB-32D1B16BD894}" type="presOf" srcId="{A02089E9-F9FF-49EA-A1ED-FC802110FE64}" destId="{932D7A56-44CC-4119-8ADE-C5D15F0193CA}" srcOrd="0" destOrd="6" presId="urn:microsoft.com/office/officeart/2005/8/layout/vList2"/>
    <dgm:cxn modelId="{EA1832D7-E68E-4408-8EFB-BC2DDFF06860}" srcId="{BA8F8CD4-4453-402F-9903-44C0B4FF1F15}" destId="{DE7D34A8-D2B5-4D7B-846B-55B6543E8EC4}" srcOrd="0" destOrd="0" parTransId="{8DF48021-4EC2-48F2-BC28-C93D576F9761}" sibTransId="{FA22E24F-48AD-4E69-9C68-8E622526137F}"/>
    <dgm:cxn modelId="{49DB4BEC-9216-453E-A49B-8083674033BF}" type="presOf" srcId="{B3583572-50AA-4111-88DC-CC7495432BE7}" destId="{65C3D534-82FA-4D0A-910A-2A82E8A866D8}" srcOrd="0" destOrd="2" presId="urn:microsoft.com/office/officeart/2005/8/layout/vList2"/>
    <dgm:cxn modelId="{324AD9EF-4D57-45F0-B0BC-03B6C851DDAB}" srcId="{0C653AE6-F611-4EA8-9553-47CD6C7F8E4D}" destId="{C9C0A184-3D3B-4540-A1F6-7C1DFDF291C4}" srcOrd="3" destOrd="0" parTransId="{EED434ED-86F9-4781-B1D2-BED9795FC829}" sibTransId="{969736D6-8D4A-4FFE-B330-2E724998ED8B}"/>
    <dgm:cxn modelId="{F5A92AF7-9C0D-4FF7-8B5F-A793676BA117}" srcId="{0C653AE6-F611-4EA8-9553-47CD6C7F8E4D}" destId="{0DD16550-F647-4522-8CD5-F3FA3D76CFC5}" srcOrd="4" destOrd="0" parTransId="{345BC70D-63E0-46EF-A895-AEBB8C4726ED}" sibTransId="{16FE0309-C8F5-4C76-88E4-9AADF79CE6D8}"/>
    <dgm:cxn modelId="{2EFA6DF9-5642-4A04-822F-503A171A315E}" srcId="{BA8F8CD4-4453-402F-9903-44C0B4FF1F15}" destId="{4005E5B2-D9A7-4637-88FC-1D64E7ADD022}" srcOrd="3" destOrd="0" parTransId="{75A97E40-437C-4FB8-93F2-E665E85832A4}" sibTransId="{44E5C45A-525A-4356-8339-3460ECB40892}"/>
    <dgm:cxn modelId="{B3B476FD-935B-4720-8CBA-C926D34BEDAB}" type="presOf" srcId="{A8272861-BB9D-448F-A907-1BFF7C87C6F7}" destId="{932D7A56-44CC-4119-8ADE-C5D15F0193CA}" srcOrd="0" destOrd="7" presId="urn:microsoft.com/office/officeart/2005/8/layout/vList2"/>
    <dgm:cxn modelId="{B5F50E30-8CCC-45E0-97BD-F0E0F2938083}" type="presParOf" srcId="{4ADE554E-60CB-429C-976F-5B92802F0897}" destId="{AE4812DB-8499-4208-A007-FF2E8764283D}" srcOrd="0" destOrd="0" presId="urn:microsoft.com/office/officeart/2005/8/layout/vList2"/>
    <dgm:cxn modelId="{A9C80514-3359-4D82-B921-128232CB9B36}" type="presParOf" srcId="{4ADE554E-60CB-429C-976F-5B92802F0897}" destId="{65C3D534-82FA-4D0A-910A-2A82E8A866D8}" srcOrd="1" destOrd="0" presId="urn:microsoft.com/office/officeart/2005/8/layout/vList2"/>
    <dgm:cxn modelId="{9026D274-7C1D-4FFF-AB8B-2C472D056551}" type="presParOf" srcId="{4ADE554E-60CB-429C-976F-5B92802F0897}" destId="{19911EC7-65D6-466D-96EE-53C9172D758B}" srcOrd="2" destOrd="0" presId="urn:microsoft.com/office/officeart/2005/8/layout/vList2"/>
    <dgm:cxn modelId="{BC0CB18F-C4DA-4143-9E5D-874E459ADDE0}" type="presParOf" srcId="{4ADE554E-60CB-429C-976F-5B92802F0897}" destId="{932D7A56-44CC-4119-8ADE-C5D15F0193C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6CA4D3E-065F-41DB-ACC4-EC6689F0F38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F9CBA8-1381-4C0E-AF07-0B4DF8EF337B}">
      <dgm:prSet phldrT="[Текст]" custT="1"/>
      <dgm:spPr>
        <a:solidFill>
          <a:srgbClr val="EFEB2E"/>
        </a:solidFill>
      </dgm:spPr>
      <dgm:t>
        <a:bodyPr/>
        <a:lstStyle/>
        <a:p>
          <a:r>
            <a:rPr lang="ru-RU" sz="1800" b="1" dirty="0">
              <a:solidFill>
                <a:srgbClr val="58595B"/>
              </a:solidFill>
            </a:rPr>
            <a:t>ЧестныйЗНАК.РФ -</a:t>
          </a:r>
          <a:r>
            <a:rPr lang="en-US" sz="1800" b="1" dirty="0">
              <a:solidFill>
                <a:srgbClr val="58595B"/>
              </a:solidFill>
            </a:rPr>
            <a:t>&gt;</a:t>
          </a:r>
          <a:r>
            <a:rPr lang="ru-RU" sz="1800" b="1" dirty="0">
              <a:solidFill>
                <a:srgbClr val="58595B"/>
              </a:solidFill>
            </a:rPr>
            <a:t> Бизнесу -</a:t>
          </a:r>
          <a:r>
            <a:rPr lang="en-US" sz="1800" b="1" dirty="0">
              <a:solidFill>
                <a:srgbClr val="58595B"/>
              </a:solidFill>
            </a:rPr>
            <a:t>&gt;</a:t>
          </a:r>
          <a:r>
            <a:rPr lang="ru-RU" sz="1800" b="1" dirty="0">
              <a:solidFill>
                <a:srgbClr val="58595B"/>
              </a:solidFill>
            </a:rPr>
            <a:t> Маркировка и эксперименты -</a:t>
          </a:r>
          <a:r>
            <a:rPr lang="en-US" sz="1800" b="1" dirty="0">
              <a:solidFill>
                <a:srgbClr val="58595B"/>
              </a:solidFill>
            </a:rPr>
            <a:t>&gt; </a:t>
          </a:r>
          <a:r>
            <a:rPr lang="ru-RU" sz="1800" b="1" dirty="0">
              <a:solidFill>
                <a:srgbClr val="58595B"/>
              </a:solidFill>
            </a:rPr>
            <a:t>Маркировка лекарств</a:t>
          </a:r>
        </a:p>
      </dgm:t>
    </dgm:pt>
    <dgm:pt modelId="{D393C8B6-6AF2-449F-A2DB-6C12C1148B0F}" type="parTrans" cxnId="{78BCC36D-D84B-43A5-86C5-98F2241E78C4}">
      <dgm:prSet/>
      <dgm:spPr/>
      <dgm:t>
        <a:bodyPr/>
        <a:lstStyle/>
        <a:p>
          <a:endParaRPr lang="ru-RU"/>
        </a:p>
      </dgm:t>
    </dgm:pt>
    <dgm:pt modelId="{CDC80C5D-2EAD-489B-8050-E8A688C87BB7}" type="sibTrans" cxnId="{78BCC36D-D84B-43A5-86C5-98F2241E78C4}">
      <dgm:prSet/>
      <dgm:spPr/>
      <dgm:t>
        <a:bodyPr/>
        <a:lstStyle/>
        <a:p>
          <a:endParaRPr lang="ru-RU"/>
        </a:p>
      </dgm:t>
    </dgm:pt>
    <dgm:pt modelId="{E883769F-6ADC-4C71-9F95-BB07E2E8FDA1}">
      <dgm:prSet phldrT="[Текст]" custT="1"/>
      <dgm:spPr/>
      <dgm:t>
        <a:bodyPr/>
        <a:lstStyle/>
        <a:p>
          <a:pPr>
            <a:spcAft>
              <a:spcPts val="600"/>
            </a:spcAft>
          </a:pPr>
          <a:r>
            <a:rPr lang="ru-RU" sz="1800" dirty="0"/>
            <a:t>В подразделе «Документы -</a:t>
          </a:r>
          <a:r>
            <a:rPr lang="en-US" sz="1800" dirty="0"/>
            <a:t>&gt;</a:t>
          </a:r>
          <a:r>
            <a:rPr lang="ru-RU" sz="1800" dirty="0"/>
            <a:t> Основные действия участников МДЛП» в документах «</a:t>
          </a:r>
          <a:r>
            <a:rPr lang="ru-RU" sz="1800" i="0" u="sng" dirty="0"/>
            <a:t>Инструкция по подключению </a:t>
          </a:r>
          <a:r>
            <a:rPr lang="ru-RU" sz="1800" i="0" u="sng" dirty="0" err="1"/>
            <a:t>медорганизаций</a:t>
          </a:r>
          <a:r>
            <a:rPr lang="ru-RU" sz="1800" i="0" u="sng" dirty="0"/>
            <a:t> и аптек</a:t>
          </a:r>
          <a:r>
            <a:rPr lang="ru-RU" sz="1800" dirty="0"/>
            <a:t>» и  «</a:t>
          </a:r>
          <a:r>
            <a:rPr lang="ru-RU" sz="1800" u="sng" dirty="0"/>
            <a:t>Руководство пользователя личного кабинета участника обращения лекарственных препаратов</a:t>
          </a:r>
          <a:r>
            <a:rPr lang="ru-RU" sz="1800" dirty="0"/>
            <a:t>» описаны необходимые для начала работы действия.</a:t>
          </a:r>
        </a:p>
      </dgm:t>
    </dgm:pt>
    <dgm:pt modelId="{24AD54F2-D428-46C1-818F-01C01350A3DE}" type="parTrans" cxnId="{34C70C59-DFA9-4917-AC3B-56BAF3D7A5D1}">
      <dgm:prSet/>
      <dgm:spPr/>
      <dgm:t>
        <a:bodyPr/>
        <a:lstStyle/>
        <a:p>
          <a:endParaRPr lang="ru-RU"/>
        </a:p>
      </dgm:t>
    </dgm:pt>
    <dgm:pt modelId="{60FAD85F-65CB-4473-BB07-A2BF070F558D}" type="sibTrans" cxnId="{34C70C59-DFA9-4917-AC3B-56BAF3D7A5D1}">
      <dgm:prSet/>
      <dgm:spPr/>
      <dgm:t>
        <a:bodyPr/>
        <a:lstStyle/>
        <a:p>
          <a:endParaRPr lang="ru-RU"/>
        </a:p>
      </dgm:t>
    </dgm:pt>
    <dgm:pt modelId="{A9A7FCD6-B37C-497A-97DA-CADB64F7CE1B}">
      <dgm:prSet phldrT="[Текст]" custT="1"/>
      <dgm:spPr/>
      <dgm:t>
        <a:bodyPr/>
        <a:lstStyle/>
        <a:p>
          <a:pPr>
            <a:spcAft>
              <a:spcPts val="600"/>
            </a:spcAft>
          </a:pPr>
          <a:r>
            <a:rPr lang="ru-RU" sz="1800" dirty="0"/>
            <a:t>В подразделе «Документы -</a:t>
          </a:r>
          <a:r>
            <a:rPr lang="en-US" sz="1800" dirty="0"/>
            <a:t>&gt;</a:t>
          </a:r>
          <a:br>
            <a:rPr lang="ru-RU" sz="1800" dirty="0"/>
          </a:br>
          <a:r>
            <a:rPr lang="ru-RU" sz="1800" dirty="0"/>
            <a:t>Основные действия участников</a:t>
          </a:r>
          <a:br>
            <a:rPr lang="ru-RU" sz="1800" dirty="0"/>
          </a:br>
          <a:r>
            <a:rPr lang="ru-RU" sz="1800" dirty="0"/>
            <a:t>МДЛП» содержатся документы,</a:t>
          </a:r>
          <a:br>
            <a:rPr lang="ru-RU" sz="1800" dirty="0"/>
          </a:br>
          <a:r>
            <a:rPr lang="ru-RU" sz="1800" dirty="0"/>
            <a:t>которые необходимо прочитать</a:t>
          </a:r>
          <a:br>
            <a:rPr lang="ru-RU" sz="1800" dirty="0"/>
          </a:br>
          <a:r>
            <a:rPr lang="ru-RU" sz="1800" dirty="0"/>
            <a:t>для начала работы в системе:</a:t>
          </a:r>
          <a:br>
            <a:rPr lang="ru-RU" sz="1800" dirty="0"/>
          </a:br>
          <a:r>
            <a:rPr lang="ru-RU" sz="1800" dirty="0"/>
            <a:t>«</a:t>
          </a:r>
          <a:r>
            <a:rPr lang="ru-RU" sz="1800" u="sng" dirty="0"/>
            <a:t>Паспорта процессов</a:t>
          </a:r>
          <a:r>
            <a:rPr lang="ru-RU" sz="1800" dirty="0"/>
            <a:t>»,</a:t>
          </a:r>
          <a:br>
            <a:rPr lang="ru-RU" sz="1800" dirty="0"/>
          </a:br>
          <a:r>
            <a:rPr lang="ru-RU" sz="1800" dirty="0"/>
            <a:t>«Порядок регистрации </a:t>
          </a:r>
          <a:br>
            <a:rPr lang="ru-RU" sz="1800" dirty="0"/>
          </a:br>
          <a:r>
            <a:rPr lang="ru-RU" sz="1800" dirty="0"/>
            <a:t>сведений при передаче ЛП», </a:t>
          </a:r>
          <a:br>
            <a:rPr lang="ru-RU" sz="1800" dirty="0"/>
          </a:br>
          <a:r>
            <a:rPr lang="ru-RU" sz="1800" dirty="0"/>
            <a:t>«Порядок вывода ЛП </a:t>
          </a:r>
          <a:br>
            <a:rPr lang="ru-RU" sz="1800" dirty="0"/>
          </a:br>
          <a:r>
            <a:rPr lang="ru-RU" sz="1800" dirty="0"/>
            <a:t>из оборота», </a:t>
          </a:r>
          <a:br>
            <a:rPr lang="ru-RU" sz="1800" dirty="0"/>
          </a:br>
          <a:r>
            <a:rPr lang="ru-RU" sz="1800" dirty="0"/>
            <a:t>«Описание схем </a:t>
          </a:r>
          <a:r>
            <a:rPr lang="en-US" sz="1800" dirty="0"/>
            <a:t>XSD</a:t>
          </a:r>
          <a:r>
            <a:rPr lang="ru-RU" sz="1800" dirty="0"/>
            <a:t>»</a:t>
          </a:r>
        </a:p>
      </dgm:t>
    </dgm:pt>
    <dgm:pt modelId="{2A040522-3F2C-4801-AD10-0D3AAB0DD3BB}" type="parTrans" cxnId="{DFFC2E68-2A14-41BB-AECB-7EC6A67F34CE}">
      <dgm:prSet/>
      <dgm:spPr/>
      <dgm:t>
        <a:bodyPr/>
        <a:lstStyle/>
        <a:p>
          <a:endParaRPr lang="ru-RU"/>
        </a:p>
      </dgm:t>
    </dgm:pt>
    <dgm:pt modelId="{3A6CB4D9-2031-4E06-805A-7FB3FE959AB1}" type="sibTrans" cxnId="{DFFC2E68-2A14-41BB-AECB-7EC6A67F34CE}">
      <dgm:prSet/>
      <dgm:spPr/>
      <dgm:t>
        <a:bodyPr/>
        <a:lstStyle/>
        <a:p>
          <a:endParaRPr lang="ru-RU"/>
        </a:p>
      </dgm:t>
    </dgm:pt>
    <dgm:pt modelId="{C1662189-0554-412A-8416-41EE6E9196A0}">
      <dgm:prSet phldrT="[Текст]" custT="1"/>
      <dgm:spPr/>
      <dgm:t>
        <a:bodyPr/>
        <a:lstStyle/>
        <a:p>
          <a:pPr>
            <a:spcAft>
              <a:spcPts val="600"/>
            </a:spcAft>
          </a:pPr>
          <a:r>
            <a:rPr lang="ru-RU" sz="1800" dirty="0"/>
            <a:t>Список протестированных </a:t>
          </a:r>
          <a:br>
            <a:rPr lang="ru-RU" sz="1800" dirty="0"/>
          </a:br>
          <a:r>
            <a:rPr lang="ru-RU" sz="1800" dirty="0"/>
            <a:t>сканеров в </a:t>
          </a:r>
          <a:r>
            <a:rPr lang="ru-RU" sz="1800" dirty="0" err="1"/>
            <a:t>подр</a:t>
          </a:r>
          <a:r>
            <a:rPr lang="ru-RU" sz="1800" dirty="0"/>
            <a:t>. «Партнеры»</a:t>
          </a:r>
        </a:p>
      </dgm:t>
    </dgm:pt>
    <dgm:pt modelId="{95440394-C493-413D-AAFC-18C2428263DB}" type="parTrans" cxnId="{E85C99E4-EC5C-4263-83F5-4E4896BC4A5C}">
      <dgm:prSet/>
      <dgm:spPr/>
      <dgm:t>
        <a:bodyPr/>
        <a:lstStyle/>
        <a:p>
          <a:endParaRPr lang="ru-RU"/>
        </a:p>
      </dgm:t>
    </dgm:pt>
    <dgm:pt modelId="{6C7182EF-A91B-4595-9A93-15C065FA2533}" type="sibTrans" cxnId="{E85C99E4-EC5C-4263-83F5-4E4896BC4A5C}">
      <dgm:prSet/>
      <dgm:spPr/>
      <dgm:t>
        <a:bodyPr/>
        <a:lstStyle/>
        <a:p>
          <a:endParaRPr lang="ru-RU"/>
        </a:p>
      </dgm:t>
    </dgm:pt>
    <dgm:pt modelId="{6CD5C316-1DDD-4D96-BAE3-062DCAAC66EB}" type="pres">
      <dgm:prSet presAssocID="{36CA4D3E-065F-41DB-ACC4-EC6689F0F384}" presName="linear" presStyleCnt="0">
        <dgm:presLayoutVars>
          <dgm:animLvl val="lvl"/>
          <dgm:resizeHandles val="exact"/>
        </dgm:presLayoutVars>
      </dgm:prSet>
      <dgm:spPr/>
    </dgm:pt>
    <dgm:pt modelId="{48AE99E9-6AC0-4BE1-ADC4-B7A9AA0963DB}" type="pres">
      <dgm:prSet presAssocID="{9CF9CBA8-1381-4C0E-AF07-0B4DF8EF337B}" presName="parentText" presStyleLbl="node1" presStyleIdx="0" presStyleCnt="1" custScaleY="103067">
        <dgm:presLayoutVars>
          <dgm:chMax val="0"/>
          <dgm:bulletEnabled val="1"/>
        </dgm:presLayoutVars>
      </dgm:prSet>
      <dgm:spPr/>
    </dgm:pt>
    <dgm:pt modelId="{0DE61F2F-E993-4BC6-841C-810E4E79B3FB}" type="pres">
      <dgm:prSet presAssocID="{9CF9CBA8-1381-4C0E-AF07-0B4DF8EF337B}" presName="childText" presStyleLbl="revTx" presStyleIdx="0" presStyleCnt="1" custScaleY="103304" custLinFactNeighborX="0" custLinFactNeighborY="15348">
        <dgm:presLayoutVars>
          <dgm:bulletEnabled val="1"/>
        </dgm:presLayoutVars>
      </dgm:prSet>
      <dgm:spPr/>
    </dgm:pt>
  </dgm:ptLst>
  <dgm:cxnLst>
    <dgm:cxn modelId="{9425A928-DAF0-4403-BDE4-98919A888BA1}" type="presOf" srcId="{36CA4D3E-065F-41DB-ACC4-EC6689F0F384}" destId="{6CD5C316-1DDD-4D96-BAE3-062DCAAC66EB}" srcOrd="0" destOrd="0" presId="urn:microsoft.com/office/officeart/2005/8/layout/vList2"/>
    <dgm:cxn modelId="{DFFC2E68-2A14-41BB-AECB-7EC6A67F34CE}" srcId="{9CF9CBA8-1381-4C0E-AF07-0B4DF8EF337B}" destId="{A9A7FCD6-B37C-497A-97DA-CADB64F7CE1B}" srcOrd="1" destOrd="0" parTransId="{2A040522-3F2C-4801-AD10-0D3AAB0DD3BB}" sibTransId="{3A6CB4D9-2031-4E06-805A-7FB3FE959AB1}"/>
    <dgm:cxn modelId="{78BCC36D-D84B-43A5-86C5-98F2241E78C4}" srcId="{36CA4D3E-065F-41DB-ACC4-EC6689F0F384}" destId="{9CF9CBA8-1381-4C0E-AF07-0B4DF8EF337B}" srcOrd="0" destOrd="0" parTransId="{D393C8B6-6AF2-449F-A2DB-6C12C1148B0F}" sibTransId="{CDC80C5D-2EAD-489B-8050-E8A688C87BB7}"/>
    <dgm:cxn modelId="{D05CD170-423C-47F5-BED3-402CF2743813}" type="presOf" srcId="{E883769F-6ADC-4C71-9F95-BB07E2E8FDA1}" destId="{0DE61F2F-E993-4BC6-841C-810E4E79B3FB}" srcOrd="0" destOrd="0" presId="urn:microsoft.com/office/officeart/2005/8/layout/vList2"/>
    <dgm:cxn modelId="{CA398055-1B09-4AC3-9BFE-318792AABA20}" type="presOf" srcId="{C1662189-0554-412A-8416-41EE6E9196A0}" destId="{0DE61F2F-E993-4BC6-841C-810E4E79B3FB}" srcOrd="0" destOrd="2" presId="urn:microsoft.com/office/officeart/2005/8/layout/vList2"/>
    <dgm:cxn modelId="{34C70C59-DFA9-4917-AC3B-56BAF3D7A5D1}" srcId="{9CF9CBA8-1381-4C0E-AF07-0B4DF8EF337B}" destId="{E883769F-6ADC-4C71-9F95-BB07E2E8FDA1}" srcOrd="0" destOrd="0" parTransId="{24AD54F2-D428-46C1-818F-01C01350A3DE}" sibTransId="{60FAD85F-65CB-4473-BB07-A2BF070F558D}"/>
    <dgm:cxn modelId="{2BAC74C1-82C6-4F9A-8F22-579BA3A994A2}" type="presOf" srcId="{A9A7FCD6-B37C-497A-97DA-CADB64F7CE1B}" destId="{0DE61F2F-E993-4BC6-841C-810E4E79B3FB}" srcOrd="0" destOrd="1" presId="urn:microsoft.com/office/officeart/2005/8/layout/vList2"/>
    <dgm:cxn modelId="{DA3C3ACC-B7C4-4AD5-ADBE-69928A4C69C1}" type="presOf" srcId="{9CF9CBA8-1381-4C0E-AF07-0B4DF8EF337B}" destId="{48AE99E9-6AC0-4BE1-ADC4-B7A9AA0963DB}" srcOrd="0" destOrd="0" presId="urn:microsoft.com/office/officeart/2005/8/layout/vList2"/>
    <dgm:cxn modelId="{E85C99E4-EC5C-4263-83F5-4E4896BC4A5C}" srcId="{9CF9CBA8-1381-4C0E-AF07-0B4DF8EF337B}" destId="{C1662189-0554-412A-8416-41EE6E9196A0}" srcOrd="2" destOrd="0" parTransId="{95440394-C493-413D-AAFC-18C2428263DB}" sibTransId="{6C7182EF-A91B-4595-9A93-15C065FA2533}"/>
    <dgm:cxn modelId="{5A07BA1F-4EA8-4F20-BE2C-3461D476FE27}" type="presParOf" srcId="{6CD5C316-1DDD-4D96-BAE3-062DCAAC66EB}" destId="{48AE99E9-6AC0-4BE1-ADC4-B7A9AA0963DB}" srcOrd="0" destOrd="0" presId="urn:microsoft.com/office/officeart/2005/8/layout/vList2"/>
    <dgm:cxn modelId="{F487A47B-8B5C-47F3-8DE5-87CE8BE8F440}" type="presParOf" srcId="{6CD5C316-1DDD-4D96-BAE3-062DCAAC66EB}" destId="{0DE61F2F-E993-4BC6-841C-810E4E79B3F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4812DB-8499-4208-A007-FF2E8764283D}">
      <dsp:nvSpPr>
        <dsp:cNvPr id="0" name=""/>
        <dsp:cNvSpPr/>
      </dsp:nvSpPr>
      <dsp:spPr>
        <a:xfrm>
          <a:off x="0" y="15498"/>
          <a:ext cx="11693098" cy="748800"/>
        </a:xfrm>
        <a:prstGeom prst="roundRect">
          <a:avLst/>
        </a:prstGeom>
        <a:solidFill>
          <a:srgbClr val="EFEB2E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solidFill>
                <a:srgbClr val="58595B"/>
              </a:solidFill>
            </a:rPr>
            <a:t>Возможность</a:t>
          </a:r>
          <a:endParaRPr lang="ru-RU" sz="2300" kern="1200" dirty="0"/>
        </a:p>
      </dsp:txBody>
      <dsp:txXfrm>
        <a:off x="36553" y="52051"/>
        <a:ext cx="11619992" cy="675694"/>
      </dsp:txXfrm>
    </dsp:sp>
    <dsp:sp modelId="{65C3D534-82FA-4D0A-910A-2A82E8A866D8}">
      <dsp:nvSpPr>
        <dsp:cNvPr id="0" name=""/>
        <dsp:cNvSpPr/>
      </dsp:nvSpPr>
      <dsp:spPr>
        <a:xfrm>
          <a:off x="0" y="764298"/>
          <a:ext cx="11693098" cy="1531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1256" tIns="22860" rIns="128016" bIns="2286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PT Sans Caption"/>
            <a:buChar char="•"/>
          </a:pPr>
          <a:endParaRPr lang="ru-RU" sz="1800" kern="1200" dirty="0">
            <a:solidFill>
              <a:srgbClr val="595959">
                <a:hueOff val="0"/>
                <a:satOff val="0"/>
                <a:lumOff val="0"/>
                <a:alphaOff val="0"/>
              </a:srgbClr>
            </a:solidFill>
            <a:latin typeface="PT Sans Caption"/>
            <a:ea typeface="+mn-ea"/>
            <a:cs typeface="+mn-cs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PT Sans Caption"/>
            <a:buChar char="•"/>
          </a:pPr>
          <a:r>
            <a:rPr lang="ru-RU" sz="1800" kern="1200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PT Sans Caption"/>
              <a:ea typeface="+mn-ea"/>
              <a:cs typeface="+mn-cs"/>
            </a:rPr>
            <a:t> Участники оборота, зарегистрировавшиеся в рамках эксперимента, не потеряют свои данные, все данные автоматически будут перенесены в промышленную систему, переход к обязательной маркировке с технической точки зрения будет «бесшовным»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PT Sans Caption"/>
            <a:buChar char="•"/>
          </a:pPr>
          <a:endParaRPr lang="ru-RU" sz="1800" kern="1200" dirty="0">
            <a:solidFill>
              <a:srgbClr val="595959">
                <a:hueOff val="0"/>
                <a:satOff val="0"/>
                <a:lumOff val="0"/>
                <a:alphaOff val="0"/>
              </a:srgbClr>
            </a:solidFill>
            <a:latin typeface="PT Sans Caption"/>
            <a:ea typeface="+mn-ea"/>
            <a:cs typeface="+mn-cs"/>
          </a:endParaRPr>
        </a:p>
      </dsp:txBody>
      <dsp:txXfrm>
        <a:off x="0" y="764298"/>
        <a:ext cx="11693098" cy="1531799"/>
      </dsp:txXfrm>
    </dsp:sp>
    <dsp:sp modelId="{19911EC7-65D6-466D-96EE-53C9172D758B}">
      <dsp:nvSpPr>
        <dsp:cNvPr id="0" name=""/>
        <dsp:cNvSpPr/>
      </dsp:nvSpPr>
      <dsp:spPr>
        <a:xfrm>
          <a:off x="0" y="2494305"/>
          <a:ext cx="11693098" cy="748800"/>
        </a:xfrm>
        <a:prstGeom prst="roundRect">
          <a:avLst/>
        </a:prstGeom>
        <a:solidFill>
          <a:srgbClr val="EFEB2E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solidFill>
                <a:srgbClr val="58595B"/>
              </a:solidFill>
            </a:rPr>
            <a:t>Необходимость</a:t>
          </a:r>
        </a:p>
      </dsp:txBody>
      <dsp:txXfrm>
        <a:off x="36553" y="2530858"/>
        <a:ext cx="11619992" cy="675694"/>
      </dsp:txXfrm>
    </dsp:sp>
    <dsp:sp modelId="{932D7A56-44CC-4119-8ADE-C5D15F0193CA}">
      <dsp:nvSpPr>
        <dsp:cNvPr id="0" name=""/>
        <dsp:cNvSpPr/>
      </dsp:nvSpPr>
      <dsp:spPr>
        <a:xfrm>
          <a:off x="0" y="3044898"/>
          <a:ext cx="11693098" cy="1780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1256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/>
            <a:t>С 01.10.19 для ВЗН и с 01.01.20 для остальных</a:t>
          </a:r>
          <a:r>
            <a:rPr lang="en-US" sz="1800" kern="1200" dirty="0"/>
            <a:t> </a:t>
          </a:r>
          <a:r>
            <a:rPr lang="ru-RU" sz="1800" kern="1200" dirty="0"/>
            <a:t>ЛП отсутствие регистрации в системе означает невозможность осуществлять деятельность в рамках правового поля</a:t>
          </a:r>
          <a:endParaRPr lang="ru-RU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/>
            <a:t>Федеральным законом от 15.04.2019 №58-ФЗ вводится ответственность за несвоевременное/недостоверное внесение данных в МДЛП в виде штрафа для должностных лиц в размере от 5 до 10 тыс. руб., для юрлиц – от 50 до 100 тыс. руб.</a:t>
          </a:r>
        </a:p>
      </dsp:txBody>
      <dsp:txXfrm>
        <a:off x="0" y="3044898"/>
        <a:ext cx="11693098" cy="17802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AE99E9-6AC0-4BE1-ADC4-B7A9AA0963DB}">
      <dsp:nvSpPr>
        <dsp:cNvPr id="0" name=""/>
        <dsp:cNvSpPr/>
      </dsp:nvSpPr>
      <dsp:spPr>
        <a:xfrm>
          <a:off x="0" y="4516"/>
          <a:ext cx="11281393" cy="558197"/>
        </a:xfrm>
        <a:prstGeom prst="roundRect">
          <a:avLst/>
        </a:prstGeom>
        <a:solidFill>
          <a:srgbClr val="EFEB2E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solidFill>
                <a:srgbClr val="58595B"/>
              </a:solidFill>
            </a:rPr>
            <a:t>Способ 1: </a:t>
          </a:r>
          <a:r>
            <a:rPr lang="en-US" sz="2300" b="1" kern="1200" dirty="0">
              <a:solidFill>
                <a:srgbClr val="58595B"/>
              </a:solidFill>
            </a:rPr>
            <a:t>1.1. </a:t>
          </a:r>
          <a:r>
            <a:rPr lang="ru-RU" sz="2300" b="1" kern="1200" dirty="0">
              <a:solidFill>
                <a:srgbClr val="58595B"/>
              </a:solidFill>
            </a:rPr>
            <a:t>через ЛК МДЛП или </a:t>
          </a:r>
          <a:r>
            <a:rPr lang="en-US" sz="2300" b="1" kern="1200" dirty="0">
              <a:solidFill>
                <a:srgbClr val="58595B"/>
              </a:solidFill>
            </a:rPr>
            <a:t>1.2. </a:t>
          </a:r>
          <a:r>
            <a:rPr lang="ru-RU" sz="2300" b="1" kern="1200" dirty="0">
              <a:solidFill>
                <a:srgbClr val="58595B"/>
              </a:solidFill>
            </a:rPr>
            <a:t>через </a:t>
          </a:r>
          <a:r>
            <a:rPr lang="en-US" sz="2300" b="1" kern="1200" dirty="0">
              <a:solidFill>
                <a:srgbClr val="58595B"/>
              </a:solidFill>
            </a:rPr>
            <a:t>API </a:t>
          </a:r>
          <a:r>
            <a:rPr lang="ru-RU" sz="2300" b="1" kern="1200" dirty="0">
              <a:solidFill>
                <a:srgbClr val="58595B"/>
              </a:solidFill>
            </a:rPr>
            <a:t>МДЛП</a:t>
          </a:r>
        </a:p>
      </dsp:txBody>
      <dsp:txXfrm>
        <a:off x="27249" y="31765"/>
        <a:ext cx="11226895" cy="503699"/>
      </dsp:txXfrm>
    </dsp:sp>
    <dsp:sp modelId="{0DE61F2F-E993-4BC6-841C-810E4E79B3FB}">
      <dsp:nvSpPr>
        <dsp:cNvPr id="0" name=""/>
        <dsp:cNvSpPr/>
      </dsp:nvSpPr>
      <dsp:spPr>
        <a:xfrm>
          <a:off x="0" y="562714"/>
          <a:ext cx="11281393" cy="2902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8184" tIns="22860" rIns="128016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en-US" sz="1800" b="0" u="none" kern="1200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PT Sans Caption"/>
              <a:ea typeface="+mn-ea"/>
              <a:cs typeface="+mn-cs"/>
            </a:rPr>
            <a:t>3</a:t>
          </a:r>
          <a:r>
            <a:rPr lang="ru-RU" sz="1800" b="0" u="none" kern="1200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PT Sans Caption"/>
              <a:ea typeface="+mn-ea"/>
              <a:cs typeface="+mn-cs"/>
            </a:rPr>
            <a:t>.9.2. Повторный ввод в оборот ЛП, ранее выведенных из оборота по различным причинам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ru-RU" sz="1800" b="0" u="none" kern="1200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PT Sans Caption"/>
              <a:ea typeface="+mn-ea"/>
              <a:cs typeface="+mn-cs"/>
            </a:rPr>
            <a:t>4. Раздел «Оборот лекарственных препаратов».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ru-RU" sz="1800" b="0" u="none" kern="1200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PT Sans Caption"/>
              <a:ea typeface="+mn-ea"/>
              <a:cs typeface="+mn-cs"/>
            </a:rPr>
            <a:t>5.4. Передача на уничтожение и уничтожение лекарственных препаратов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ru-RU" sz="1800" b="0" u="none" kern="1200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PT Sans Caption"/>
              <a:ea typeface="+mn-ea"/>
              <a:cs typeface="+mn-cs"/>
            </a:rPr>
            <a:t>5.5. Вывод лекарственного препарата из оборота по различным причинам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ru-RU" sz="1800" b="0" u="none" kern="1200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PT Sans Caption"/>
              <a:ea typeface="+mn-ea"/>
              <a:cs typeface="+mn-cs"/>
            </a:rPr>
            <a:t>7. Раздел «Временный вывод из обращения»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ru-RU" sz="1800" b="0" u="none" kern="1200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PT Sans Caption"/>
              <a:ea typeface="+mn-ea"/>
              <a:cs typeface="+mn-cs"/>
            </a:rPr>
            <a:t>9.2. Расформирование (уничтожение) третичной упаковки лекарственных препаратов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ru-RU" sz="1800" b="0" u="none" kern="1200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PT Sans Caption"/>
              <a:ea typeface="+mn-ea"/>
              <a:cs typeface="+mn-cs"/>
            </a:rPr>
            <a:t>10. Отмена зарегистрированных операций, отзыв лекарственных препаратов и отказ в приемке лекарственных препаратов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ru-RU" sz="1800" b="0" u="none" kern="1200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PT Sans Caption"/>
              <a:ea typeface="+mn-ea"/>
              <a:cs typeface="+mn-cs"/>
            </a:rPr>
            <a:t>Другие разделы, в зависимости от особенностей конкретной организации.</a:t>
          </a:r>
        </a:p>
      </dsp:txBody>
      <dsp:txXfrm>
        <a:off x="0" y="562714"/>
        <a:ext cx="11281393" cy="2902278"/>
      </dsp:txXfrm>
    </dsp:sp>
    <dsp:sp modelId="{A1CF04D7-A973-4019-A9A3-AA935A41830C}">
      <dsp:nvSpPr>
        <dsp:cNvPr id="0" name=""/>
        <dsp:cNvSpPr/>
      </dsp:nvSpPr>
      <dsp:spPr>
        <a:xfrm>
          <a:off x="0" y="3464993"/>
          <a:ext cx="11281393" cy="558197"/>
        </a:xfrm>
        <a:prstGeom prst="roundRect">
          <a:avLst/>
        </a:prstGeom>
        <a:solidFill>
          <a:srgbClr val="EFEB2E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solidFill>
                <a:srgbClr val="58595B"/>
              </a:solidFill>
            </a:rPr>
            <a:t>Способ 2:</a:t>
          </a:r>
          <a:r>
            <a:rPr lang="en-US" sz="2300" b="1" kern="1200" dirty="0">
              <a:solidFill>
                <a:srgbClr val="58595B"/>
              </a:solidFill>
            </a:rPr>
            <a:t> 2.1. </a:t>
          </a:r>
          <a:r>
            <a:rPr lang="ru-RU" sz="2300" b="1" kern="1200" dirty="0">
              <a:solidFill>
                <a:srgbClr val="58595B"/>
              </a:solidFill>
            </a:rPr>
            <a:t>через ККТ или </a:t>
          </a:r>
          <a:r>
            <a:rPr lang="en-US" sz="2300" b="1" kern="1200" dirty="0">
              <a:solidFill>
                <a:srgbClr val="58595B"/>
              </a:solidFill>
            </a:rPr>
            <a:t>2.2. </a:t>
          </a:r>
          <a:r>
            <a:rPr lang="ru-RU" sz="2300" b="1" kern="1200" dirty="0">
              <a:solidFill>
                <a:srgbClr val="58595B"/>
              </a:solidFill>
            </a:rPr>
            <a:t>через регистраторы выбытия (РВ)</a:t>
          </a:r>
        </a:p>
      </dsp:txBody>
      <dsp:txXfrm>
        <a:off x="27249" y="3492242"/>
        <a:ext cx="11226895" cy="503699"/>
      </dsp:txXfrm>
    </dsp:sp>
    <dsp:sp modelId="{01F7CC9E-425B-467E-B4F3-BFAB6ED87B8F}">
      <dsp:nvSpPr>
        <dsp:cNvPr id="0" name=""/>
        <dsp:cNvSpPr/>
      </dsp:nvSpPr>
      <dsp:spPr>
        <a:xfrm>
          <a:off x="0" y="4023191"/>
          <a:ext cx="11281393" cy="11286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8184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ru-RU" sz="1800" b="0" u="none" kern="1200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PT Sans Caption"/>
              <a:ea typeface="+mn-ea"/>
              <a:cs typeface="+mn-cs"/>
            </a:rPr>
            <a:t>5.1. Продажа лекарственного препарата в рамках розничной торговли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ru-RU" sz="1800" b="0" u="none" kern="1200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PT Sans Caption"/>
              <a:ea typeface="+mn-ea"/>
              <a:cs typeface="+mn-cs"/>
            </a:rPr>
            <a:t>5.2. Отпуск лекарственных препаратов по льготному рецепту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ru-RU" sz="1800" b="0" u="none" kern="1200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PT Sans Caption"/>
              <a:ea typeface="+mn-ea"/>
              <a:cs typeface="+mn-cs"/>
            </a:rPr>
            <a:t>5.3. Отпуск лекарственных препаратов для оказания медицинской помощи</a:t>
          </a:r>
        </a:p>
      </dsp:txBody>
      <dsp:txXfrm>
        <a:off x="0" y="4023191"/>
        <a:ext cx="11281393" cy="11286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FC938B-79A4-4CF2-AE3F-EA6AF550961B}">
      <dsp:nvSpPr>
        <dsp:cNvPr id="0" name=""/>
        <dsp:cNvSpPr/>
      </dsp:nvSpPr>
      <dsp:spPr>
        <a:xfrm>
          <a:off x="-5971321" y="-913746"/>
          <a:ext cx="7108575" cy="7108575"/>
        </a:xfrm>
        <a:prstGeom prst="blockArc">
          <a:avLst>
            <a:gd name="adj1" fmla="val 18900000"/>
            <a:gd name="adj2" fmla="val 2700000"/>
            <a:gd name="adj3" fmla="val 304"/>
          </a:avLst>
        </a:prstGeom>
        <a:noFill/>
        <a:ln w="1079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B2CD60-4799-4B71-B160-78376B52C9A3}">
      <dsp:nvSpPr>
        <dsp:cNvPr id="0" name=""/>
        <dsp:cNvSpPr/>
      </dsp:nvSpPr>
      <dsp:spPr>
        <a:xfrm>
          <a:off x="497004" y="329962"/>
          <a:ext cx="10353761" cy="66034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4150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Прямой акцепт</a:t>
          </a:r>
        </a:p>
      </dsp:txBody>
      <dsp:txXfrm>
        <a:off x="497004" y="329962"/>
        <a:ext cx="10353761" cy="660346"/>
      </dsp:txXfrm>
    </dsp:sp>
    <dsp:sp modelId="{28D2033A-C936-4B76-8AB2-90F09B46EA2B}">
      <dsp:nvSpPr>
        <dsp:cNvPr id="0" name=""/>
        <dsp:cNvSpPr/>
      </dsp:nvSpPr>
      <dsp:spPr>
        <a:xfrm>
          <a:off x="84287" y="247418"/>
          <a:ext cx="825433" cy="825433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DC81F8-5E90-40F8-86DD-C2614A653E4F}">
      <dsp:nvSpPr>
        <dsp:cNvPr id="0" name=""/>
        <dsp:cNvSpPr/>
      </dsp:nvSpPr>
      <dsp:spPr>
        <a:xfrm>
          <a:off x="970189" y="1320165"/>
          <a:ext cx="9880576" cy="66034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4150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Обратный акцепт</a:t>
          </a:r>
        </a:p>
      </dsp:txBody>
      <dsp:txXfrm>
        <a:off x="970189" y="1320165"/>
        <a:ext cx="9880576" cy="660346"/>
      </dsp:txXfrm>
    </dsp:sp>
    <dsp:sp modelId="{FDA43433-73D8-4D2A-B9F5-36D6BDA00AAD}">
      <dsp:nvSpPr>
        <dsp:cNvPr id="0" name=""/>
        <dsp:cNvSpPr/>
      </dsp:nvSpPr>
      <dsp:spPr>
        <a:xfrm>
          <a:off x="557472" y="1237621"/>
          <a:ext cx="825433" cy="825433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1A8687-653B-4F38-88CB-352D78AFC1D7}">
      <dsp:nvSpPr>
        <dsp:cNvPr id="0" name=""/>
        <dsp:cNvSpPr/>
      </dsp:nvSpPr>
      <dsp:spPr>
        <a:xfrm>
          <a:off x="1115418" y="2310368"/>
          <a:ext cx="9735347" cy="66034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4150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Проверка статуса кода маркировки (КМ)</a:t>
          </a:r>
        </a:p>
      </dsp:txBody>
      <dsp:txXfrm>
        <a:off x="1115418" y="2310368"/>
        <a:ext cx="9735347" cy="660346"/>
      </dsp:txXfrm>
    </dsp:sp>
    <dsp:sp modelId="{D142BCFD-5FEC-4CE6-A6D0-5FC06F330B5C}">
      <dsp:nvSpPr>
        <dsp:cNvPr id="0" name=""/>
        <dsp:cNvSpPr/>
      </dsp:nvSpPr>
      <dsp:spPr>
        <a:xfrm>
          <a:off x="702702" y="2227824"/>
          <a:ext cx="825433" cy="825433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D71551-D196-4E06-8EA1-9C4C9E07FE35}">
      <dsp:nvSpPr>
        <dsp:cNvPr id="0" name=""/>
        <dsp:cNvSpPr/>
      </dsp:nvSpPr>
      <dsp:spPr>
        <a:xfrm>
          <a:off x="970189" y="3300571"/>
          <a:ext cx="9880576" cy="66034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4150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Отказ от приемки</a:t>
          </a:r>
        </a:p>
      </dsp:txBody>
      <dsp:txXfrm>
        <a:off x="970189" y="3300571"/>
        <a:ext cx="9880576" cy="660346"/>
      </dsp:txXfrm>
    </dsp:sp>
    <dsp:sp modelId="{3E408FBD-4842-4514-BAE1-89F9C9093583}">
      <dsp:nvSpPr>
        <dsp:cNvPr id="0" name=""/>
        <dsp:cNvSpPr/>
      </dsp:nvSpPr>
      <dsp:spPr>
        <a:xfrm>
          <a:off x="557472" y="3218027"/>
          <a:ext cx="825433" cy="825433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8D365A-3DFE-45A4-AA79-24C5047A7D66}">
      <dsp:nvSpPr>
        <dsp:cNvPr id="0" name=""/>
        <dsp:cNvSpPr/>
      </dsp:nvSpPr>
      <dsp:spPr>
        <a:xfrm>
          <a:off x="497004" y="4290774"/>
          <a:ext cx="10353761" cy="66034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4150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Прочие процессы</a:t>
          </a:r>
        </a:p>
      </dsp:txBody>
      <dsp:txXfrm>
        <a:off x="497004" y="4290774"/>
        <a:ext cx="10353761" cy="660346"/>
      </dsp:txXfrm>
    </dsp:sp>
    <dsp:sp modelId="{09B473C2-7E91-47BC-93D9-679BAC86F4EA}">
      <dsp:nvSpPr>
        <dsp:cNvPr id="0" name=""/>
        <dsp:cNvSpPr/>
      </dsp:nvSpPr>
      <dsp:spPr>
        <a:xfrm>
          <a:off x="84287" y="4208230"/>
          <a:ext cx="825433" cy="825433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4812DB-8499-4208-A007-FF2E8764283D}">
      <dsp:nvSpPr>
        <dsp:cNvPr id="0" name=""/>
        <dsp:cNvSpPr/>
      </dsp:nvSpPr>
      <dsp:spPr>
        <a:xfrm>
          <a:off x="0" y="0"/>
          <a:ext cx="11693098" cy="507690"/>
        </a:xfrm>
        <a:prstGeom prst="roundRect">
          <a:avLst/>
        </a:prstGeom>
        <a:solidFill>
          <a:srgbClr val="EFEB2E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solidFill>
                <a:srgbClr val="58595B"/>
              </a:solidFill>
            </a:rPr>
            <a:t>Инфраструктура</a:t>
          </a:r>
          <a:endParaRPr lang="ru-RU" sz="2300" kern="1200" dirty="0"/>
        </a:p>
      </dsp:txBody>
      <dsp:txXfrm>
        <a:off x="24783" y="24783"/>
        <a:ext cx="11643532" cy="458124"/>
      </dsp:txXfrm>
    </dsp:sp>
    <dsp:sp modelId="{65C3D534-82FA-4D0A-910A-2A82E8A866D8}">
      <dsp:nvSpPr>
        <dsp:cNvPr id="0" name=""/>
        <dsp:cNvSpPr/>
      </dsp:nvSpPr>
      <dsp:spPr>
        <a:xfrm>
          <a:off x="0" y="530972"/>
          <a:ext cx="11693098" cy="1304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1256" tIns="22860" rIns="128016" bIns="2286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PT Sans Caption"/>
            <a:buChar char="•"/>
          </a:pPr>
          <a:r>
            <a:rPr lang="en-US" sz="1800" kern="1200" dirty="0" err="1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PT Sans Caption"/>
              <a:ea typeface="+mn-ea"/>
              <a:cs typeface="+mn-cs"/>
            </a:rPr>
            <a:t>WiFi</a:t>
          </a:r>
          <a:r>
            <a:rPr lang="en-US" sz="1800" kern="1200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PT Sans Caption"/>
              <a:ea typeface="+mn-ea"/>
              <a:cs typeface="+mn-cs"/>
            </a:rPr>
            <a:t> </a:t>
          </a:r>
          <a:r>
            <a:rPr lang="ru-RU" sz="1800" kern="1200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PT Sans Caption"/>
              <a:ea typeface="+mn-ea"/>
              <a:cs typeface="+mn-cs"/>
            </a:rPr>
            <a:t>там, где решено РВ подключать без провода: 		Есть  /  Нет  /  Не нужно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PT Sans Caption"/>
            <a:buChar char="•"/>
          </a:pPr>
          <a:r>
            <a:rPr lang="ru-RU" sz="1800" kern="1200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PT Sans Caption"/>
              <a:ea typeface="+mn-ea"/>
              <a:cs typeface="+mn-cs"/>
            </a:rPr>
            <a:t>Место устойчивого приема ГЛОНАСС (только для РВ)		Есть  /  Нет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PT Sans Caption"/>
            <a:buChar char="•"/>
          </a:pPr>
          <a:r>
            <a:rPr lang="en-US" sz="1800" kern="1200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PT Sans Caption"/>
              <a:ea typeface="+mn-ea"/>
              <a:cs typeface="+mn-cs"/>
            </a:rPr>
            <a:t>GSM-</a:t>
          </a:r>
          <a:r>
            <a:rPr lang="ru-RU" sz="1800" kern="1200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PT Sans Caption"/>
              <a:ea typeface="+mn-ea"/>
              <a:cs typeface="+mn-cs"/>
            </a:rPr>
            <a:t>модем для резервирования канала связи		Есть  /  Нет  /  Не нужно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PT Sans Caption"/>
            <a:buChar char="•"/>
          </a:pPr>
          <a:r>
            <a:rPr lang="ru-RU" sz="1800" kern="1200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PT Sans Caption"/>
              <a:ea typeface="+mn-ea"/>
              <a:cs typeface="+mn-cs"/>
            </a:rPr>
            <a:t>Доработанная информационная система			Есть  /  Нет  /  Не нужно</a:t>
          </a:r>
        </a:p>
      </dsp:txBody>
      <dsp:txXfrm>
        <a:off x="0" y="530972"/>
        <a:ext cx="11693098" cy="1304100"/>
      </dsp:txXfrm>
    </dsp:sp>
    <dsp:sp modelId="{19911EC7-65D6-466D-96EE-53C9172D758B}">
      <dsp:nvSpPr>
        <dsp:cNvPr id="0" name=""/>
        <dsp:cNvSpPr/>
      </dsp:nvSpPr>
      <dsp:spPr>
        <a:xfrm>
          <a:off x="0" y="1835072"/>
          <a:ext cx="11693098" cy="563458"/>
        </a:xfrm>
        <a:prstGeom prst="roundRect">
          <a:avLst/>
        </a:prstGeom>
        <a:solidFill>
          <a:srgbClr val="EFEB2E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solidFill>
                <a:srgbClr val="58595B"/>
              </a:solidFill>
            </a:rPr>
            <a:t>В системе маркировки</a:t>
          </a:r>
        </a:p>
      </dsp:txBody>
      <dsp:txXfrm>
        <a:off x="27506" y="1862578"/>
        <a:ext cx="11638086" cy="508446"/>
      </dsp:txXfrm>
    </dsp:sp>
    <dsp:sp modelId="{932D7A56-44CC-4119-8ADE-C5D15F0193CA}">
      <dsp:nvSpPr>
        <dsp:cNvPr id="0" name=""/>
        <dsp:cNvSpPr/>
      </dsp:nvSpPr>
      <dsp:spPr>
        <a:xfrm>
          <a:off x="0" y="2398531"/>
          <a:ext cx="11693098" cy="2869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1256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/>
            <a:t>Организация зарегистрирована в ГИС МДЛП			Да  /  Нет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/>
            <a:t>УКЭП получены на всех пользователей				Да  /  Нет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/>
            <a:t>Места деятельности зарегистрированы				Да  /  Нет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/>
            <a:t>Места ответственного хранения зарегистрированы		Да  /  Нет  /  Не нужно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/>
            <a:t>Анкета на получение РВ заполнена 				Да  /  Нет  /  Не нужно	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/>
            <a:t>Тестовые коды маркировки получены от техподдержки	Да  /  Нет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/>
            <a:t>В «Песочнице МДЛП» проверено прохождение</a:t>
          </a:r>
          <a:br>
            <a:rPr lang="ru-RU" sz="1800" kern="1200" dirty="0"/>
          </a:br>
          <a:r>
            <a:rPr lang="ru-RU" sz="1800" kern="1200" dirty="0"/>
            <a:t>тестовых кодов по всем реализуемым процессам		Да  /  Нет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/>
            <a:t>РВ получен								Да  /  Нет  /  Не нужно</a:t>
          </a:r>
        </a:p>
      </dsp:txBody>
      <dsp:txXfrm>
        <a:off x="0" y="2398531"/>
        <a:ext cx="11693098" cy="28690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AE99E9-6AC0-4BE1-ADC4-B7A9AA0963DB}">
      <dsp:nvSpPr>
        <dsp:cNvPr id="0" name=""/>
        <dsp:cNvSpPr/>
      </dsp:nvSpPr>
      <dsp:spPr>
        <a:xfrm>
          <a:off x="0" y="1770"/>
          <a:ext cx="11160553" cy="463405"/>
        </a:xfrm>
        <a:prstGeom prst="roundRect">
          <a:avLst/>
        </a:prstGeom>
        <a:solidFill>
          <a:srgbClr val="EFEB2E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58595B"/>
              </a:solidFill>
            </a:rPr>
            <a:t>ЧестныйЗНАК.РФ -</a:t>
          </a:r>
          <a:r>
            <a:rPr lang="en-US" sz="1800" b="1" kern="1200" dirty="0">
              <a:solidFill>
                <a:srgbClr val="58595B"/>
              </a:solidFill>
            </a:rPr>
            <a:t>&gt;</a:t>
          </a:r>
          <a:r>
            <a:rPr lang="ru-RU" sz="1800" b="1" kern="1200" dirty="0">
              <a:solidFill>
                <a:srgbClr val="58595B"/>
              </a:solidFill>
            </a:rPr>
            <a:t> Бизнесу -</a:t>
          </a:r>
          <a:r>
            <a:rPr lang="en-US" sz="1800" b="1" kern="1200" dirty="0">
              <a:solidFill>
                <a:srgbClr val="58595B"/>
              </a:solidFill>
            </a:rPr>
            <a:t>&gt;</a:t>
          </a:r>
          <a:r>
            <a:rPr lang="ru-RU" sz="1800" b="1" kern="1200" dirty="0">
              <a:solidFill>
                <a:srgbClr val="58595B"/>
              </a:solidFill>
            </a:rPr>
            <a:t> Маркировка и эксперименты -</a:t>
          </a:r>
          <a:r>
            <a:rPr lang="en-US" sz="1800" b="1" kern="1200" dirty="0">
              <a:solidFill>
                <a:srgbClr val="58595B"/>
              </a:solidFill>
            </a:rPr>
            <a:t>&gt; </a:t>
          </a:r>
          <a:r>
            <a:rPr lang="ru-RU" sz="1800" b="1" kern="1200" dirty="0">
              <a:solidFill>
                <a:srgbClr val="58595B"/>
              </a:solidFill>
            </a:rPr>
            <a:t>Маркировка лекарств</a:t>
          </a:r>
        </a:p>
      </dsp:txBody>
      <dsp:txXfrm>
        <a:off x="22622" y="24392"/>
        <a:ext cx="11115309" cy="418161"/>
      </dsp:txXfrm>
    </dsp:sp>
    <dsp:sp modelId="{0DE61F2F-E993-4BC6-841C-810E4E79B3FB}">
      <dsp:nvSpPr>
        <dsp:cNvPr id="0" name=""/>
        <dsp:cNvSpPr/>
      </dsp:nvSpPr>
      <dsp:spPr>
        <a:xfrm>
          <a:off x="0" y="466945"/>
          <a:ext cx="11160553" cy="4888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4348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ru-RU" sz="1800" kern="1200" dirty="0"/>
            <a:t>В подразделе «Документы -</a:t>
          </a:r>
          <a:r>
            <a:rPr lang="en-US" sz="1800" kern="1200" dirty="0"/>
            <a:t>&gt;</a:t>
          </a:r>
          <a:r>
            <a:rPr lang="ru-RU" sz="1800" kern="1200" dirty="0"/>
            <a:t> Основные действия участников МДЛП» в документах «</a:t>
          </a:r>
          <a:r>
            <a:rPr lang="ru-RU" sz="1800" i="0" u="sng" kern="1200" dirty="0"/>
            <a:t>Инструкция по подключению </a:t>
          </a:r>
          <a:r>
            <a:rPr lang="ru-RU" sz="1800" i="0" u="sng" kern="1200" dirty="0" err="1"/>
            <a:t>медорганизаций</a:t>
          </a:r>
          <a:r>
            <a:rPr lang="ru-RU" sz="1800" i="0" u="sng" kern="1200" dirty="0"/>
            <a:t> и аптек</a:t>
          </a:r>
          <a:r>
            <a:rPr lang="ru-RU" sz="1800" kern="1200" dirty="0"/>
            <a:t>» и  «</a:t>
          </a:r>
          <a:r>
            <a:rPr lang="ru-RU" sz="1800" u="sng" kern="1200" dirty="0"/>
            <a:t>Руководство пользователя личного кабинета участника обращения лекарственных препаратов</a:t>
          </a:r>
          <a:r>
            <a:rPr lang="ru-RU" sz="1800" kern="1200" dirty="0"/>
            <a:t>» описаны необходимые для начала работы действия.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ru-RU" sz="1800" kern="1200" dirty="0"/>
            <a:t>В подразделе «Документы -</a:t>
          </a:r>
          <a:r>
            <a:rPr lang="en-US" sz="1800" kern="1200" dirty="0"/>
            <a:t>&gt;</a:t>
          </a:r>
          <a:br>
            <a:rPr lang="ru-RU" sz="1800" kern="1200" dirty="0"/>
          </a:br>
          <a:r>
            <a:rPr lang="ru-RU" sz="1800" kern="1200" dirty="0"/>
            <a:t>Основные действия участников</a:t>
          </a:r>
          <a:br>
            <a:rPr lang="ru-RU" sz="1800" kern="1200" dirty="0"/>
          </a:br>
          <a:r>
            <a:rPr lang="ru-RU" sz="1800" kern="1200" dirty="0"/>
            <a:t>МДЛП» содержатся документы,</a:t>
          </a:r>
          <a:br>
            <a:rPr lang="ru-RU" sz="1800" kern="1200" dirty="0"/>
          </a:br>
          <a:r>
            <a:rPr lang="ru-RU" sz="1800" kern="1200" dirty="0"/>
            <a:t>которые необходимо прочитать</a:t>
          </a:r>
          <a:br>
            <a:rPr lang="ru-RU" sz="1800" kern="1200" dirty="0"/>
          </a:br>
          <a:r>
            <a:rPr lang="ru-RU" sz="1800" kern="1200" dirty="0"/>
            <a:t>для начала работы в системе:</a:t>
          </a:r>
          <a:br>
            <a:rPr lang="ru-RU" sz="1800" kern="1200" dirty="0"/>
          </a:br>
          <a:r>
            <a:rPr lang="ru-RU" sz="1800" kern="1200" dirty="0"/>
            <a:t>«</a:t>
          </a:r>
          <a:r>
            <a:rPr lang="ru-RU" sz="1800" u="sng" kern="1200" dirty="0"/>
            <a:t>Паспорта процессов</a:t>
          </a:r>
          <a:r>
            <a:rPr lang="ru-RU" sz="1800" kern="1200" dirty="0"/>
            <a:t>»,</a:t>
          </a:r>
          <a:br>
            <a:rPr lang="ru-RU" sz="1800" kern="1200" dirty="0"/>
          </a:br>
          <a:r>
            <a:rPr lang="ru-RU" sz="1800" kern="1200" dirty="0"/>
            <a:t>«Порядок регистрации </a:t>
          </a:r>
          <a:br>
            <a:rPr lang="ru-RU" sz="1800" kern="1200" dirty="0"/>
          </a:br>
          <a:r>
            <a:rPr lang="ru-RU" sz="1800" kern="1200" dirty="0"/>
            <a:t>сведений при передаче ЛП», </a:t>
          </a:r>
          <a:br>
            <a:rPr lang="ru-RU" sz="1800" kern="1200" dirty="0"/>
          </a:br>
          <a:r>
            <a:rPr lang="ru-RU" sz="1800" kern="1200" dirty="0"/>
            <a:t>«Порядок вывода ЛП </a:t>
          </a:r>
          <a:br>
            <a:rPr lang="ru-RU" sz="1800" kern="1200" dirty="0"/>
          </a:br>
          <a:r>
            <a:rPr lang="ru-RU" sz="1800" kern="1200" dirty="0"/>
            <a:t>из оборота», </a:t>
          </a:r>
          <a:br>
            <a:rPr lang="ru-RU" sz="1800" kern="1200" dirty="0"/>
          </a:br>
          <a:r>
            <a:rPr lang="ru-RU" sz="1800" kern="1200" dirty="0"/>
            <a:t>«Описание схем </a:t>
          </a:r>
          <a:r>
            <a:rPr lang="en-US" sz="1800" kern="1200" dirty="0"/>
            <a:t>XSD</a:t>
          </a:r>
          <a:r>
            <a:rPr lang="ru-RU" sz="1800" kern="1200" dirty="0"/>
            <a:t>»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ru-RU" sz="1800" kern="1200" dirty="0"/>
            <a:t>Список протестированных </a:t>
          </a:r>
          <a:br>
            <a:rPr lang="ru-RU" sz="1800" kern="1200" dirty="0"/>
          </a:br>
          <a:r>
            <a:rPr lang="ru-RU" sz="1800" kern="1200" dirty="0"/>
            <a:t>сканеров в </a:t>
          </a:r>
          <a:r>
            <a:rPr lang="ru-RU" sz="1800" kern="1200" dirty="0" err="1"/>
            <a:t>подр</a:t>
          </a:r>
          <a:r>
            <a:rPr lang="ru-RU" sz="1800" kern="1200" dirty="0"/>
            <a:t>. «Партнеры»</a:t>
          </a:r>
        </a:p>
      </dsp:txBody>
      <dsp:txXfrm>
        <a:off x="0" y="466945"/>
        <a:ext cx="11160553" cy="48883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4301543" cy="341065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sz="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802" y="3"/>
            <a:ext cx="4301543" cy="341065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57691E93-EF64-46CC-85E2-BBB5BEDB9501}" type="datetimeFigureOut">
              <a:rPr lang="en-US" sz="800"/>
              <a:t>10/16/2019</a:t>
            </a:fld>
            <a:endParaRPr lang="en-US" sz="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6456613"/>
            <a:ext cx="4301543" cy="34106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sz="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802" y="6456613"/>
            <a:ext cx="4301543" cy="34106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3DCECA85-2A7A-423F-89EA-6868CB52DF19}" type="slidenum">
              <a:rPr lang="en-US" sz="800"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09377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0" y="5288332"/>
            <a:ext cx="9924341" cy="15093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492" tIns="46246" rIns="92492" bIns="46246" rtlCol="0" anchor="ctr"/>
          <a:lstStyle/>
          <a:p>
            <a:pPr algn="ctr"/>
            <a:endParaRPr lang="en-US" dirty="0">
              <a:latin typeface="+mn-lt"/>
              <a:sym typeface="+mn-lt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17728" y="3"/>
            <a:ext cx="4183817" cy="341065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800">
                <a:latin typeface="+mn-lt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801" y="3"/>
            <a:ext cx="4186111" cy="341065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800">
                <a:latin typeface="+mn-lt"/>
                <a:sym typeface="+mn-lt"/>
              </a:defRPr>
            </a:lvl1pPr>
          </a:lstStyle>
          <a:p>
            <a:fld id="{3AD9BDA7-98EF-4344-B91C-30A07E8A84B0}" type="datetimeFigureOut">
              <a:rPr lang="en-US" smtClean="0"/>
              <a:pPr/>
              <a:t>10/16/2019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54038" y="204788"/>
            <a:ext cx="8818562" cy="4960937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33329" y="5370467"/>
            <a:ext cx="9659983" cy="659636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17728" y="6456613"/>
            <a:ext cx="4183817" cy="34106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800">
                <a:latin typeface="+mn-lt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803" y="6456613"/>
            <a:ext cx="4170510" cy="34106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800">
                <a:latin typeface="+mn-lt"/>
                <a:sym typeface="+mn-lt"/>
              </a:defRPr>
            </a:lvl1pPr>
          </a:lstStyle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362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spcAft>
        <a:spcPts val="600"/>
      </a:spcAft>
      <a:buFont typeface="Arial" panose="020B0604020202020204" pitchFamily="34" charset="0"/>
      <a:buChar char="​"/>
      <a:defRPr sz="1200" kern="1200">
        <a:solidFill>
          <a:schemeClr val="tx1"/>
        </a:solidFill>
        <a:latin typeface="+mn-lt"/>
        <a:ea typeface="+mn-ea"/>
        <a:cs typeface="+mn-cs"/>
        <a:sym typeface="+mn-lt"/>
      </a:defRPr>
    </a:lvl1pPr>
    <a:lvl2pPr marL="114300" indent="-114300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  <a:sym typeface="+mn-lt"/>
      </a:defRPr>
    </a:lvl2pPr>
    <a:lvl3pPr marL="228600" indent="-114300" algn="l" defTabSz="914400" rtl="0" eaLnBrk="1" latinLnBrk="0" hangingPunct="1">
      <a:spcAft>
        <a:spcPts val="600"/>
      </a:spcAft>
      <a:buClr>
        <a:schemeClr val="tx2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  <a:sym typeface="+mn-lt"/>
      </a:defRPr>
    </a:lvl3pPr>
    <a:lvl4pPr marL="514350" indent="-114300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  <a:sym typeface="+mn-lt"/>
      </a:defRPr>
    </a:lvl4pPr>
    <a:lvl5pPr marL="685800" indent="-114300" algn="l" defTabSz="914400" rtl="0" eaLnBrk="1" latinLnBrk="0" hangingPunct="1">
      <a:spcAft>
        <a:spcPts val="600"/>
      </a:spcAft>
      <a:buClr>
        <a:schemeClr val="tx2"/>
      </a:buClr>
      <a:buFont typeface="Arial" panose="020B0604020202020204" pitchFamily="34" charset="0"/>
      <a:buChar char="•"/>
      <a:defRPr sz="1000" i="1" kern="1200">
        <a:solidFill>
          <a:schemeClr val="tx1"/>
        </a:solidFill>
        <a:latin typeface="+mn-lt"/>
        <a:ea typeface="+mn-ea"/>
        <a:cs typeface="+mn-cs"/>
        <a:sym typeface="+mn-lt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142" userDrawn="1">
          <p15:clr>
            <a:srgbClr val="F26B43"/>
          </p15:clr>
        </p15:guide>
        <p15:guide id="2" pos="3127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5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ru-RU" dirty="0"/>
              <a:t>Notes </a:t>
            </a:r>
            <a:r>
              <a:rPr lang="ru-RU" dirty="0" err="1"/>
              <a:t>view</a:t>
            </a:r>
            <a:r>
              <a:rPr lang="ru-RU" dirty="0"/>
              <a:t>: </a:t>
            </a:r>
            <a:fld id="{128CEAFE-FA94-43E5-B0FF-D47E1CCDD1B4}" type="slidenum">
              <a:rPr lang="ru-RU" smtClean="0"/>
              <a:pPr/>
              <a:t>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1557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4369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5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ru-RU" dirty="0"/>
              <a:t>Notes </a:t>
            </a:r>
            <a:r>
              <a:rPr lang="ru-RU" dirty="0" err="1"/>
              <a:t>view</a:t>
            </a:r>
            <a:r>
              <a:rPr lang="ru-RU" dirty="0"/>
              <a:t>: </a:t>
            </a:r>
            <a:fld id="{128CEAFE-FA94-43E5-B0FF-D47E1CCDD1B4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5401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5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ru-RU" dirty="0"/>
              <a:t>Notes </a:t>
            </a:r>
            <a:r>
              <a:rPr lang="ru-RU" dirty="0" err="1"/>
              <a:t>view</a:t>
            </a:r>
            <a:r>
              <a:rPr lang="ru-RU" dirty="0"/>
              <a:t>: </a:t>
            </a:r>
            <a:fld id="{128CEAFE-FA94-43E5-B0FF-D47E1CCDD1B4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0767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5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ru-RU" dirty="0"/>
              <a:t>Notes </a:t>
            </a:r>
            <a:r>
              <a:rPr lang="ru-RU" dirty="0" err="1"/>
              <a:t>view</a:t>
            </a:r>
            <a:r>
              <a:rPr lang="ru-RU" dirty="0"/>
              <a:t>: </a:t>
            </a:r>
            <a:fld id="{128CEAFE-FA94-43E5-B0FF-D47E1CCDD1B4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5401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3906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0245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9273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1638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5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ru-RU" dirty="0"/>
              <a:t>Notes </a:t>
            </a:r>
            <a:r>
              <a:rPr lang="ru-RU" dirty="0" err="1"/>
              <a:t>view</a:t>
            </a:r>
            <a:r>
              <a:rPr lang="ru-RU" dirty="0"/>
              <a:t>: </a:t>
            </a:r>
            <a:fld id="{128CEAFE-FA94-43E5-B0FF-D47E1CCDD1B4}" type="slidenum">
              <a:rPr lang="ru-RU" smtClean="0"/>
              <a:pPr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155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9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11.vml"/><Relationship Id="rId1" Type="http://schemas.openxmlformats.org/officeDocument/2006/relationships/themeOverride" Target="../theme/themeOverride6.xml"/><Relationship Id="rId6" Type="http://schemas.openxmlformats.org/officeDocument/2006/relationships/oleObject" Target="../embeddings/oleObject11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0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21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12.vml"/><Relationship Id="rId1" Type="http://schemas.openxmlformats.org/officeDocument/2006/relationships/themeOverride" Target="../theme/themeOverride7.xml"/><Relationship Id="rId6" Type="http://schemas.openxmlformats.org/officeDocument/2006/relationships/oleObject" Target="../embeddings/oleObject12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8.png"/><Relationship Id="rId2" Type="http://schemas.openxmlformats.org/officeDocument/2006/relationships/tags" Target="../tags/tag2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25.xml"/><Relationship Id="rId7" Type="http://schemas.openxmlformats.org/officeDocument/2006/relationships/image" Target="../media/image9.emf"/><Relationship Id="rId2" Type="http://schemas.openxmlformats.org/officeDocument/2006/relationships/vmlDrawing" Target="../drawings/vmlDrawing14.vml"/><Relationship Id="rId1" Type="http://schemas.openxmlformats.org/officeDocument/2006/relationships/themeOverride" Target="../theme/themeOverride8.xml"/><Relationship Id="rId6" Type="http://schemas.openxmlformats.org/officeDocument/2006/relationships/oleObject" Target="../embeddings/oleObject14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6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image" Target="../media/image8.png"/><Relationship Id="rId2" Type="http://schemas.openxmlformats.org/officeDocument/2006/relationships/tags" Target="../tags/tag2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29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16.vml"/><Relationship Id="rId1" Type="http://schemas.openxmlformats.org/officeDocument/2006/relationships/themeOverride" Target="../theme/themeOverride9.xml"/><Relationship Id="rId6" Type="http://schemas.openxmlformats.org/officeDocument/2006/relationships/oleObject" Target="../embeddings/oleObject16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0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image" Target="../media/image8.png"/><Relationship Id="rId2" Type="http://schemas.openxmlformats.org/officeDocument/2006/relationships/tags" Target="../tags/tag31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33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18.vml"/><Relationship Id="rId1" Type="http://schemas.openxmlformats.org/officeDocument/2006/relationships/themeOverride" Target="../theme/themeOverride10.xml"/><Relationship Id="rId6" Type="http://schemas.openxmlformats.org/officeDocument/2006/relationships/oleObject" Target="../embeddings/oleObject18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image" Target="../media/image8.png"/><Relationship Id="rId2" Type="http://schemas.openxmlformats.org/officeDocument/2006/relationships/tags" Target="../tags/tag35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20.vml"/><Relationship Id="rId1" Type="http://schemas.openxmlformats.org/officeDocument/2006/relationships/themeOverride" Target="../theme/themeOverride11.xml"/><Relationship Id="rId6" Type="http://schemas.openxmlformats.org/officeDocument/2006/relationships/oleObject" Target="../embeddings/oleObject20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8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23.vml"/><Relationship Id="rId1" Type="http://schemas.openxmlformats.org/officeDocument/2006/relationships/themeOverride" Target="../theme/themeOverride12.xml"/><Relationship Id="rId6" Type="http://schemas.openxmlformats.org/officeDocument/2006/relationships/oleObject" Target="../embeddings/oleObject23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4.bin"/><Relationship Id="rId4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4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5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6.bin"/><Relationship Id="rId4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7.bin"/><Relationship Id="rId4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8.bin"/><Relationship Id="rId4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9.bin"/><Relationship Id="rId4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6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30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57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31.vml"/><Relationship Id="rId1" Type="http://schemas.openxmlformats.org/officeDocument/2006/relationships/themeOverride" Target="../theme/themeOverride13.xml"/><Relationship Id="rId6" Type="http://schemas.openxmlformats.org/officeDocument/2006/relationships/oleObject" Target="../embeddings/oleObject31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59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32.vml"/><Relationship Id="rId1" Type="http://schemas.openxmlformats.org/officeDocument/2006/relationships/themeOverride" Target="../theme/themeOverride14.xml"/><Relationship Id="rId6" Type="http://schemas.openxmlformats.org/officeDocument/2006/relationships/oleObject" Target="../embeddings/oleObject32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0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61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33.vml"/><Relationship Id="rId1" Type="http://schemas.openxmlformats.org/officeDocument/2006/relationships/themeOverride" Target="../theme/themeOverride15.xml"/><Relationship Id="rId6" Type="http://schemas.openxmlformats.org/officeDocument/2006/relationships/oleObject" Target="../embeddings/oleObject33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2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63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34.vml"/><Relationship Id="rId1" Type="http://schemas.openxmlformats.org/officeDocument/2006/relationships/themeOverride" Target="../theme/themeOverride16.xml"/><Relationship Id="rId6" Type="http://schemas.openxmlformats.org/officeDocument/2006/relationships/oleObject" Target="../embeddings/oleObject34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4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65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35.vml"/><Relationship Id="rId1" Type="http://schemas.openxmlformats.org/officeDocument/2006/relationships/themeOverride" Target="../theme/themeOverride17.xml"/><Relationship Id="rId6" Type="http://schemas.openxmlformats.org/officeDocument/2006/relationships/oleObject" Target="../embeddings/oleObject35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6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67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36.vml"/><Relationship Id="rId1" Type="http://schemas.openxmlformats.org/officeDocument/2006/relationships/themeOverride" Target="../theme/themeOverride18.xml"/><Relationship Id="rId6" Type="http://schemas.openxmlformats.org/officeDocument/2006/relationships/oleObject" Target="../embeddings/oleObject36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8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69.xml"/><Relationship Id="rId7" Type="http://schemas.openxmlformats.org/officeDocument/2006/relationships/image" Target="../media/image9.emf"/><Relationship Id="rId2" Type="http://schemas.openxmlformats.org/officeDocument/2006/relationships/vmlDrawing" Target="../drawings/vmlDrawing37.vml"/><Relationship Id="rId1" Type="http://schemas.openxmlformats.org/officeDocument/2006/relationships/themeOverride" Target="../theme/themeOverride19.xml"/><Relationship Id="rId6" Type="http://schemas.openxmlformats.org/officeDocument/2006/relationships/oleObject" Target="../embeddings/oleObject37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0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7" Type="http://schemas.openxmlformats.org/officeDocument/2006/relationships/image" Target="../media/image8.png"/><Relationship Id="rId2" Type="http://schemas.openxmlformats.org/officeDocument/2006/relationships/tags" Target="../tags/tag71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8.bin"/><Relationship Id="rId4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73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39.vml"/><Relationship Id="rId1" Type="http://schemas.openxmlformats.org/officeDocument/2006/relationships/themeOverride" Target="../theme/themeOverride20.xml"/><Relationship Id="rId6" Type="http://schemas.openxmlformats.org/officeDocument/2006/relationships/oleObject" Target="../embeddings/oleObject39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7" Type="http://schemas.openxmlformats.org/officeDocument/2006/relationships/image" Target="../media/image8.png"/><Relationship Id="rId2" Type="http://schemas.openxmlformats.org/officeDocument/2006/relationships/tags" Target="../tags/tag75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0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77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41.vml"/><Relationship Id="rId1" Type="http://schemas.openxmlformats.org/officeDocument/2006/relationships/themeOverride" Target="../theme/themeOverride21.xml"/><Relationship Id="rId6" Type="http://schemas.openxmlformats.org/officeDocument/2006/relationships/oleObject" Target="../embeddings/oleObject41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8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7" Type="http://schemas.openxmlformats.org/officeDocument/2006/relationships/image" Target="../media/image8.png"/><Relationship Id="rId2" Type="http://schemas.openxmlformats.org/officeDocument/2006/relationships/tags" Target="../tags/tag79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2.bin"/><Relationship Id="rId4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81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43.vml"/><Relationship Id="rId1" Type="http://schemas.openxmlformats.org/officeDocument/2006/relationships/themeOverride" Target="../theme/themeOverride22.xml"/><Relationship Id="rId6" Type="http://schemas.openxmlformats.org/officeDocument/2006/relationships/oleObject" Target="../embeddings/oleObject43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8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7" Type="http://schemas.openxmlformats.org/officeDocument/2006/relationships/image" Target="../media/image8.png"/><Relationship Id="rId2" Type="http://schemas.openxmlformats.org/officeDocument/2006/relationships/tags" Target="../tags/tag83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4.bin"/><Relationship Id="rId4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45.vml"/><Relationship Id="rId1" Type="http://schemas.openxmlformats.org/officeDocument/2006/relationships/themeOverride" Target="../theme/themeOverride23.xml"/><Relationship Id="rId6" Type="http://schemas.openxmlformats.org/officeDocument/2006/relationships/oleObject" Target="../embeddings/oleObject45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86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6.bin"/><Relationship Id="rId4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89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47.vml"/><Relationship Id="rId1" Type="http://schemas.openxmlformats.org/officeDocument/2006/relationships/themeOverride" Target="../theme/themeOverride24.xml"/><Relationship Id="rId6" Type="http://schemas.openxmlformats.org/officeDocument/2006/relationships/oleObject" Target="../embeddings/oleObject47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90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48.vml"/><Relationship Id="rId1" Type="http://schemas.openxmlformats.org/officeDocument/2006/relationships/themeOverride" Target="../theme/themeOverride25.xml"/><Relationship Id="rId6" Type="http://schemas.openxmlformats.org/officeDocument/2006/relationships/oleObject" Target="../embeddings/oleObject48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9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9.bin"/><Relationship Id="rId4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0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vmlDrawing" Target="../drawings/vmlDrawing6.v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1.bin"/><Relationship Id="rId4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52.vml"/><Relationship Id="rId1" Type="http://schemas.openxmlformats.org/officeDocument/2006/relationships/themeOverride" Target="../theme/themeOverride26.xml"/><Relationship Id="rId6" Type="http://schemas.openxmlformats.org/officeDocument/2006/relationships/oleObject" Target="../embeddings/oleObject52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0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vmlDrawing" Target="../drawings/vmlDrawing53.vml"/><Relationship Id="rId1" Type="http://schemas.openxmlformats.org/officeDocument/2006/relationships/themeOverride" Target="../theme/themeOverride27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3.bin"/><Relationship Id="rId4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2" Type="http://schemas.openxmlformats.org/officeDocument/2006/relationships/vmlDrawing" Target="../drawings/vmlDrawing54.vml"/><Relationship Id="rId1" Type="http://schemas.openxmlformats.org/officeDocument/2006/relationships/themeOverride" Target="../theme/themeOverride28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4.bin"/><Relationship Id="rId4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03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55.vml"/><Relationship Id="rId1" Type="http://schemas.openxmlformats.org/officeDocument/2006/relationships/themeOverride" Target="../theme/themeOverride29.xml"/><Relationship Id="rId6" Type="http://schemas.openxmlformats.org/officeDocument/2006/relationships/oleObject" Target="../embeddings/oleObject55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6.bin"/><Relationship Id="rId4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7.xml"/><Relationship Id="rId1" Type="http://schemas.openxmlformats.org/officeDocument/2006/relationships/vmlDrawing" Target="../drawings/vmlDrawing5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7.bin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8.xml"/><Relationship Id="rId1" Type="http://schemas.openxmlformats.org/officeDocument/2006/relationships/vmlDrawing" Target="../drawings/vmlDrawing5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8.bin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09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59.vml"/><Relationship Id="rId1" Type="http://schemas.openxmlformats.org/officeDocument/2006/relationships/themeOverride" Target="../theme/themeOverride30.xml"/><Relationship Id="rId6" Type="http://schemas.openxmlformats.org/officeDocument/2006/relationships/oleObject" Target="../embeddings/oleObject59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10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7" Type="http://schemas.openxmlformats.org/officeDocument/2006/relationships/image" Target="../media/image7.png"/><Relationship Id="rId2" Type="http://schemas.openxmlformats.org/officeDocument/2006/relationships/vmlDrawing" Target="../drawings/vmlDrawing60.vml"/><Relationship Id="rId1" Type="http://schemas.openxmlformats.org/officeDocument/2006/relationships/themeOverride" Target="../theme/themeOverride3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0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1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7.vml"/><Relationship Id="rId1" Type="http://schemas.openxmlformats.org/officeDocument/2006/relationships/themeOverride" Target="../theme/themeOverride2.xml"/><Relationship Id="rId6" Type="http://schemas.openxmlformats.org/officeDocument/2006/relationships/oleObject" Target="../embeddings/oleObject7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2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3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8.vml"/><Relationship Id="rId1" Type="http://schemas.openxmlformats.org/officeDocument/2006/relationships/themeOverride" Target="../theme/themeOverride3.xml"/><Relationship Id="rId6" Type="http://schemas.openxmlformats.org/officeDocument/2006/relationships/oleObject" Target="../embeddings/oleObject8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5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9.vml"/><Relationship Id="rId1" Type="http://schemas.openxmlformats.org/officeDocument/2006/relationships/themeOverride" Target="../theme/themeOverride4.xml"/><Relationship Id="rId6" Type="http://schemas.openxmlformats.org/officeDocument/2006/relationships/oleObject" Target="../embeddings/oleObject9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6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7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10.vml"/><Relationship Id="rId1" Type="http://schemas.openxmlformats.org/officeDocument/2006/relationships/themeOverride" Target="../theme/themeOverride5.xml"/><Relationship Id="rId6" Type="http://schemas.openxmlformats.org/officeDocument/2006/relationships/oleObject" Target="../embeddings/oleObject10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952444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EC9">
              <a:alpha val="40000"/>
            </a:srgb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Shape 54"/>
          <p:cNvPicPr preferRelativeResize="0"/>
          <p:nvPr userDrawn="1"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54" y="5060515"/>
            <a:ext cx="4015278" cy="13078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34752" y="2034605"/>
            <a:ext cx="5698159" cy="1394494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  <a:latin typeface="+mj-lt"/>
                <a:sym typeface="+mj-lt"/>
              </a:defRPr>
            </a:lvl1pPr>
          </a:lstStyle>
          <a:p>
            <a:r>
              <a:rPr lang="ru-RU" dirty="0"/>
              <a:t>Ключевые направления деятельности ЦРПТ</a:t>
            </a:r>
            <a:br>
              <a:rPr lang="ru-RU" dirty="0"/>
            </a:br>
            <a:r>
              <a:rPr lang="ru-RU" dirty="0"/>
              <a:t>Июнь, 2018</a:t>
            </a:r>
          </a:p>
        </p:txBody>
      </p:sp>
      <p:pic>
        <p:nvPicPr>
          <p:cNvPr id="9" name="Shape 54">
            <a:extLst>
              <a:ext uri="{FF2B5EF4-FFF2-40B4-BE49-F238E27FC236}">
                <a16:creationId xmlns:a16="http://schemas.microsoft.com/office/drawing/2014/main" id="{02BEBFCB-9270-4819-8D57-A6C74343E665}"/>
              </a:ext>
            </a:extLst>
          </p:cNvPr>
          <p:cNvPicPr preferRelativeResize="0"/>
          <p:nvPr userDrawn="1"/>
        </p:nvPicPr>
        <p:blipFill rotWithShape="1">
          <a:blip r:embed="rId8">
            <a:alphaModFix/>
          </a:blip>
          <a:stretch/>
        </p:blipFill>
        <p:spPr>
          <a:xfrm>
            <a:off x="837925" y="796642"/>
            <a:ext cx="1519637" cy="29276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379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11181281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solidFill>
            <a:srgbClr val="F2F2F2"/>
          </a:solidFill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16394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80465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rgbClr val="595959"/>
                </a:solidFill>
                <a:latin typeface="+mj-lt"/>
                <a:sym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20181015_Medicines track&amp;trace_ENG&amp;RUS.pptx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2397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12951407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aseline="0">
                <a:solidFill>
                  <a:srgbClr val="595959"/>
                </a:solidFill>
                <a:latin typeface="+mj-lt"/>
                <a:sym typeface="+mj-lt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20181015_Medicines track&amp;trace_ENG&amp;RUS.pptx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2682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697199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14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rgbClr val="BFBFBF"/>
              </a:gs>
              <a:gs pos="100000">
                <a:srgbClr val="BFBFB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 sz="3200" baseline="0">
                <a:solidFill>
                  <a:srgbClr val="595959"/>
                </a:solidFill>
                <a:latin typeface="+mj-lt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20181015_Medicines track&amp;trace_ENG&amp;RUS.pptx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8664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1252460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think-cell Slide" r:id="rId6" imgW="324" imgH="324" progId="TCLayout.ActiveDocument.1">
                  <p:embed/>
                </p:oleObj>
              </mc:Choice>
              <mc:Fallback>
                <p:oleObj name="think-cell Slide" r:id="rId6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595959"/>
                </a:solidFill>
                <a:latin typeface="+mj-lt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20181015_Medicines track&amp;trace_ENG&amp;RUS.pptx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15" name="Picture 14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9189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0287494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 flip="none" rotWithShape="1">
            <a:gsLst>
              <a:gs pos="0">
                <a:srgbClr val="BFBFBF"/>
              </a:gs>
              <a:gs pos="100000">
                <a:srgbClr val="BFBFB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595959"/>
                </a:solidFill>
                <a:latin typeface="+mj-lt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20181015_Medicines track&amp;trace_ENG&amp;RUS.pptx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3464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80412367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595959"/>
                </a:solidFill>
                <a:latin typeface="+mj-lt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20181015_Medicines track&amp;trace_ENG&amp;RUS.pptx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836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592462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 flip="none" rotWithShape="1">
            <a:gsLst>
              <a:gs pos="0">
                <a:srgbClr val="BFBFBF"/>
              </a:gs>
              <a:gs pos="100000">
                <a:srgbClr val="BFBFB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1"/>
                </a:solidFill>
                <a:latin typeface="+mj-lt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20181015_Medicines track&amp;trace_ENG&amp;RUS.pptx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9653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48586213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rgbClr val="595959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rgbClr val="595959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595959"/>
                </a:solidFill>
                <a:latin typeface="+mj-lt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20181015_Medicines track&amp;trace_ENG&amp;RUS.pptx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896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564944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BFBFBF"/>
              </a:gs>
              <a:gs pos="100000">
                <a:srgbClr val="BFBFB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1"/>
                </a:solidFill>
                <a:latin typeface="+mj-lt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20181015_Medicines track&amp;trace_ENG&amp;RUS.pptx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433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16381341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rgbClr val="595959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rgbClr val="595959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20181015_Medicines track&amp;trace_ENG&amp;RUS.pptx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977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9921684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0" y="0"/>
            <a:ext cx="12192000" cy="115570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20181015_Medicines track&amp;trace_ENG&amp;RUS.pptx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151902"/>
            <a:ext cx="10933201" cy="941796"/>
          </a:xfrm>
          <a:prstGeom prst="rect">
            <a:avLst/>
          </a:prstGeom>
        </p:spPr>
        <p:txBody>
          <a:bodyPr vert="horz" wrap="square" lIns="0" tIns="0" rIns="0" bIns="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bg1"/>
                </a:solidFill>
                <a:latin typeface="+mj-lt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4471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9529708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6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rgbClr val="8888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888888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20181015_Medicines track&amp;trace_ENG&amp;RUS.pptx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28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3322283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0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20181015_Medicines track&amp;trace_ENG&amp;RUS.pptx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85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02950074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4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rgbClr val="595959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rgbClr val="595959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20181015_Medicines track&amp;trace_ENG&amp;RUS.pptx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4895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1051923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8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20181015_Medicines track&amp;trace_ENG&amp;RUS.pptx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13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9164569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2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EC9">
              <a:alpha val="40000"/>
            </a:srgb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Shape 54"/>
          <p:cNvPicPr preferRelativeResize="0"/>
          <p:nvPr userDrawn="1"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54" y="5060515"/>
            <a:ext cx="4015278" cy="1307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54">
            <a:extLst>
              <a:ext uri="{FF2B5EF4-FFF2-40B4-BE49-F238E27FC236}">
                <a16:creationId xmlns:a16="http://schemas.microsoft.com/office/drawing/2014/main" id="{02BEBFCB-9270-4819-8D57-A6C74343E665}"/>
              </a:ext>
            </a:extLst>
          </p:cNvPr>
          <p:cNvPicPr preferRelativeResize="0"/>
          <p:nvPr userDrawn="1"/>
        </p:nvPicPr>
        <p:blipFill rotWithShape="1">
          <a:blip r:embed="rId8">
            <a:alphaModFix/>
          </a:blip>
          <a:stretch/>
        </p:blipFill>
        <p:spPr>
          <a:xfrm>
            <a:off x="837925" y="796642"/>
            <a:ext cx="1519637" cy="29276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016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795508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6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Group 48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  <a:latin typeface="PT Sans Caption" panose="020B0603020203020204" charset="0"/>
                <a:sym typeface="PT Sans Caption" panose="020B0603020203020204" charset="0"/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T Sans Caption" panose="020B0603020203020204" charset="0"/>
                <a:sym typeface="PT Sans Caption" panose="020B0603020203020204" charset="0"/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T Sans Caption" panose="020B0603020203020204" charset="0"/>
                <a:sym typeface="PT Sans Caption" panose="020B0603020203020204" charset="0"/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29999" y="6144442"/>
              <a:ext cx="10151211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PT Sans Caption" panose="020B0603020203020204" charset="0"/>
                  <a:ea typeface="+mn-ea"/>
                  <a:cs typeface="+mn-cs"/>
                  <a:sym typeface="PT Sans Caption" panose="020B0603020203020204" charset="0"/>
                </a:rPr>
                <a:t>1.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PT Sans Caption" panose="020B0603020203020204" charset="0"/>
                  <a:ea typeface="+mn-ea"/>
                  <a:cs typeface="+mn-cs"/>
                  <a:sym typeface="PT Sans Caption" panose="020B0603020203020204" charset="0"/>
                </a:rPr>
                <a:t>xxxx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PT Sans Caption" panose="020B0603020203020204" charset="0"/>
                  <a:ea typeface="+mn-ea"/>
                  <a:cs typeface="+mn-cs"/>
                  <a:sym typeface="PT Sans Caption" panose="020B0603020203020204" charset="0"/>
                </a:rPr>
                <a:t>  2.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PT Sans Caption" panose="020B0603020203020204" charset="0"/>
                  <a:ea typeface="+mn-ea"/>
                  <a:cs typeface="+mn-cs"/>
                  <a:sym typeface="PT Sans Caption" panose="020B0603020203020204" charset="0"/>
                </a:rPr>
                <a:t>xxxx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PT Sans Caption" panose="020B0603020203020204" charset="0"/>
                  <a:ea typeface="+mn-ea"/>
                  <a:cs typeface="+mn-cs"/>
                  <a:sym typeface="PT Sans Caption" panose="020B0603020203020204" charset="0"/>
                </a:rPr>
                <a:t>  3.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PT Sans Caption" panose="020B0603020203020204" charset="0"/>
                  <a:ea typeface="+mn-ea"/>
                  <a:cs typeface="+mn-cs"/>
                  <a:sym typeface="PT Sans Caption" panose="020B0603020203020204" charset="0"/>
                </a:rPr>
                <a:t>xxxx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PT Sans Caption" panose="020B0603020203020204" charset="0"/>
                  <a:ea typeface="+mn-ea"/>
                  <a:cs typeface="+mn-cs"/>
                  <a:sym typeface="PT Sans Caption" panose="020B0603020203020204" charset="0"/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PT Sans Caption" panose="020B0603020203020204" charset="0"/>
                  <a:ea typeface="+mn-ea"/>
                  <a:cs typeface="+mn-cs"/>
                  <a:sym typeface="PT Sans Caption" panose="020B060302020302020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55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20181015_Medicines track&amp;trace_ENG&amp;RUS.pptx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17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4475818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0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20181015_Medicines track&amp;trace_ENG&amp;RUS.pptx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115570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title" hasCustomPrompt="1"/>
          </p:nvPr>
        </p:nvSpPr>
        <p:spPr>
          <a:xfrm>
            <a:off x="629400" y="151901"/>
            <a:ext cx="10933801" cy="941796"/>
          </a:xfrm>
        </p:spPr>
        <p:txBody>
          <a:bodyPr anchor="ctr">
            <a:noAutofit/>
          </a:bodyPr>
          <a:lstStyle>
            <a:lvl1pPr>
              <a:defRPr>
                <a:solidFill>
                  <a:schemeClr val="bg1"/>
                </a:solidFill>
                <a:latin typeface="+mj-lt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15051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717911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4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30000" y="2158987"/>
            <a:ext cx="3744000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1227048"/>
            <a:ext cx="3744000" cy="664797"/>
          </a:xfrm>
        </p:spPr>
        <p:txBody>
          <a:bodyPr anchor="t">
            <a:noAutofit/>
          </a:bodyPr>
          <a:lstStyle>
            <a:lvl1pPr>
              <a:defRPr sz="2400">
                <a:solidFill>
                  <a:srgbClr val="595959"/>
                </a:solidFill>
                <a:latin typeface="+mj-lt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20181015_Medicines track&amp;trace_ENG&amp;RUS.pptx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16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1111589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8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595959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280693" y="1424081"/>
            <a:ext cx="951721" cy="951721"/>
          </a:xfrm>
          <a:prstGeom prst="rect">
            <a:avLst/>
          </a:prstGeom>
          <a:noFill/>
          <a:ln>
            <a:solidFill>
              <a:srgbClr val="88888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20181015_Medicines track&amp;trace_ENG&amp;RUS.pptx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56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6110572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2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rgbClr val="595959"/>
                </a:solidFill>
                <a:latin typeface="+mj-lt"/>
                <a:sym typeface="+mj-lt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630000" y="3680016"/>
            <a:ext cx="11558587" cy="0"/>
          </a:xfrm>
          <a:prstGeom prst="line">
            <a:avLst/>
          </a:prstGeom>
          <a:ln w="19050" cmpd="sng">
            <a:solidFill>
              <a:srgbClr val="888888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60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5015805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 bwMode="ltGray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30000" y="1544274"/>
            <a:ext cx="3452400" cy="1495794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3200">
                <a:solidFill>
                  <a:srgbClr val="595959"/>
                </a:solidFill>
                <a:latin typeface="+mj-lt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20181015_Medicines track&amp;trace_ENG&amp;RUS.pptx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98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9756986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6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8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rgbClr val="595959"/>
                </a:solidFill>
                <a:latin typeface="+mj-lt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20181015_Medicines track&amp;trace_ENG&amp;RUS.pptx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9957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21534225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0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76529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20181015_Medicines track&amp;trace_ENG&amp;RUS.pptx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283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72260947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4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9029246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42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8101584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20181015_Medicines track&amp;trace_ENG&amp;RUS.pptx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560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solidFill>
          <a:srgbClr val="9A9A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67046092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8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rgbClr val="595959"/>
                </a:solidFill>
                <a:latin typeface="+mj-lt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20181015_Medicines track&amp;trace_ENG&amp;RUS.pptx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461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2463325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2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rgbClr val="595959"/>
                </a:solidFill>
                <a:latin typeface="+mj-lt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20181015_Medicines track&amp;trace_ENG&amp;RUS.pptx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0701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33754545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6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936" y="178560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rgbClr val="595959"/>
                </a:solidFill>
                <a:latin typeface="+mj-lt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20181015_Medicines track&amp;trace_ENG&amp;RUS.pptx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7687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01234556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0" name="think-cell Slide" r:id="rId6" imgW="324" imgH="324" progId="TCLayout.ActiveDocument.1">
                  <p:embed/>
                </p:oleObj>
              </mc:Choice>
              <mc:Fallback>
                <p:oleObj name="think-cell Slide" r:id="rId6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rgbClr val="595959"/>
                </a:solidFill>
                <a:latin typeface="+mj-lt"/>
                <a:sym typeface="+mj-lt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20181015_Medicines track&amp;trace_ENG&amp;RUS.pptx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6415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2873720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4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rgbClr val="595959"/>
                </a:solidFill>
                <a:latin typeface="+mj-lt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9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20181015_Medicines track&amp;trace_ENG&amp;RUS.pptx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1599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5476981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8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595959"/>
                </a:solidFill>
                <a:latin typeface="+mj-lt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20181015_Medicines track&amp;trace_ENG&amp;RUS.pptx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399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7050510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2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 flip="none" rotWithShape="1">
            <a:gsLst>
              <a:gs pos="0">
                <a:srgbClr val="BFBFBF"/>
              </a:gs>
              <a:gs pos="100000">
                <a:srgbClr val="BFBFB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595959"/>
                </a:solidFill>
                <a:latin typeface="+mj-lt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20181015_Medicines track&amp;trace_ENG&amp;RUS.pptx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9800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119172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595959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10795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9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20181015_Medicines track&amp;trace_ENG&amp;RUS.pptx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91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1221248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6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2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20181015_Medicines track&amp;trace_ENG&amp;RUS.pptx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884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9502553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0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 flip="none" rotWithShape="1">
            <a:gsLst>
              <a:gs pos="0">
                <a:srgbClr val="BFBFBF"/>
              </a:gs>
              <a:gs pos="100000">
                <a:srgbClr val="BFBFB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  <a:latin typeface="+mj-lt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20181015_Medicines track&amp;trace_ENG&amp;RUS.pptx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8450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8486048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4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20181015_Medicines track&amp;trace_ENG&amp;RUS.pptx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4803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584850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8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BFBFBF"/>
              </a:gs>
              <a:gs pos="100000">
                <a:srgbClr val="BFBFB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  <a:latin typeface="+mj-lt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20181015_Medicines track&amp;trace_ENG&amp;RUS.pptx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1991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73001657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2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595959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20181015_Medicines track&amp;trace_ENG&amp;RUS.pptx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161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4169974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6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rgbClr val="8888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888888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9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20181015_Medicines track&amp;trace_ENG&amp;RUS.pptx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39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95819057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0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29999" y="2577934"/>
            <a:ext cx="2984057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 dirty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rPr>
              <a:t>Table of contents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20181015_Medicines track&amp;trace_ENG&amp;RUS.pptx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9613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95472209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4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8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20181015_Medicines track&amp;trace_ENG&amp;RUS.pptx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7619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205543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8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20181015_Medicines track&amp;trace_ENG&amp;RUS.pptx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43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2551966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2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20181015_Medicines track&amp;trace_ENG&amp;RUS.pptx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98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14314931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rgbClr val="595959"/>
                </a:solidFill>
                <a:latin typeface="+mj-lt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618898" y="3680016"/>
            <a:ext cx="11576304" cy="0"/>
          </a:xfrm>
          <a:prstGeom prst="line">
            <a:avLst/>
          </a:prstGeom>
          <a:ln w="1905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071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3617932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6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4" name="Group 143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  <a:latin typeface="PT Sans Caption" panose="020B0603020203020204" charset="0"/>
                <a:sym typeface="PT Sans Caption" panose="020B0603020203020204" charset="0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T Sans Caption" panose="020B0603020203020204" charset="0"/>
                <a:sym typeface="PT Sans Caption" panose="020B0603020203020204" charset="0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T Sans Caption" panose="020B0603020203020204" charset="0"/>
                <a:sym typeface="PT Sans Caption" panose="020B0603020203020204" charset="0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144442"/>
              <a:ext cx="9794160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PT Sans Caption" panose="020B0603020203020204" charset="0"/>
                  <a:ea typeface="+mn-ea"/>
                  <a:cs typeface="+mn-cs"/>
                  <a:sym typeface="PT Sans Caption" panose="020B0603020203020204" charset="0"/>
                </a:rPr>
                <a:t>1.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PT Sans Caption" panose="020B0603020203020204" charset="0"/>
                  <a:ea typeface="+mn-ea"/>
                  <a:cs typeface="+mn-cs"/>
                  <a:sym typeface="PT Sans Caption" panose="020B0603020203020204" charset="0"/>
                </a:rPr>
                <a:t>xxxx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PT Sans Caption" panose="020B0603020203020204" charset="0"/>
                  <a:ea typeface="+mn-ea"/>
                  <a:cs typeface="+mn-cs"/>
                  <a:sym typeface="PT Sans Caption" panose="020B0603020203020204" charset="0"/>
                </a:rPr>
                <a:t>  2.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PT Sans Caption" panose="020B0603020203020204" charset="0"/>
                  <a:ea typeface="+mn-ea"/>
                  <a:cs typeface="+mn-cs"/>
                  <a:sym typeface="PT Sans Caption" panose="020B0603020203020204" charset="0"/>
                </a:rPr>
                <a:t>xxxx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PT Sans Caption" panose="020B0603020203020204" charset="0"/>
                  <a:ea typeface="+mn-ea"/>
                  <a:cs typeface="+mn-cs"/>
                  <a:sym typeface="PT Sans Caption" panose="020B0603020203020204" charset="0"/>
                </a:rPr>
                <a:t>  3.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PT Sans Caption" panose="020B0603020203020204" charset="0"/>
                  <a:ea typeface="+mn-ea"/>
                  <a:cs typeface="+mn-cs"/>
                  <a:sym typeface="PT Sans Caption" panose="020B0603020203020204" charset="0"/>
                </a:rPr>
                <a:t>xxxx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PT Sans Caption" panose="020B0603020203020204" charset="0"/>
                  <a:ea typeface="+mn-ea"/>
                  <a:cs typeface="+mn-cs"/>
                  <a:sym typeface="PT Sans Caption" panose="020B0603020203020204" charset="0"/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PT Sans Caption" panose="020B0603020203020204" charset="0"/>
                  <a:ea typeface="+mn-ea"/>
                  <a:cs typeface="+mn-cs"/>
                  <a:sym typeface="PT Sans Caption" panose="020B060302020302020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55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20181015_Medicines track&amp;trace_ENG&amp;RUS.pptx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33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01752259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0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 cap="flat" cmpd="sng" algn="ctr">
            <a:solidFill>
              <a:srgbClr val="595959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595959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2" name="Rectangle 11"/>
          <p:cNvSpPr/>
          <p:nvPr userDrawn="1">
            <p:custDataLst>
              <p:tags r:id="rId4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ap="flat" cmpd="sng" algn="ctr">
            <a:solidFill>
              <a:srgbClr val="595959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595959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30000" y="907199"/>
            <a:ext cx="3448800" cy="3588601"/>
          </a:xfrm>
          <a:prstGeom prst="rect">
            <a:avLst/>
          </a:prstGeom>
          <a:noFill/>
          <a:ln w="9525" cap="flat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612000" tIns="468000" rIns="0" bIns="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>
              <a:solidFill>
                <a:srgbClr val="595959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1112354" y="1115416"/>
            <a:ext cx="2483372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415972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41615052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2229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84394089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rgbClr val="595959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5072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97001832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2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20181015_Medicines track&amp;trace_ENG&amp;RUS.pptx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30000" y="3207715"/>
            <a:ext cx="1547143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PT Sans Caption" panose="020B0603020203020204" charset="0"/>
                <a:sym typeface="PT Sans Caption" panose="020B060302020302020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813900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1388328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rgbClr val="59595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0" name="Rectangle 9"/>
          <p:cNvSpPr/>
          <p:nvPr userDrawn="1">
            <p:custDataLst>
              <p:tags r:id="rId3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rgbClr val="595959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0000" y="907198"/>
            <a:ext cx="3448800" cy="3614002"/>
          </a:xfrm>
          <a:prstGeom prst="rect">
            <a:avLst/>
          </a:prstGeom>
          <a:noFill/>
          <a:ln>
            <a:solidFill>
              <a:srgbClr val="595959"/>
            </a:solidFill>
          </a:ln>
        </p:spPr>
        <p:txBody>
          <a:bodyPr wrap="square" lIns="612000" tIns="468000" rIns="0" bIns="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>
              <a:solidFill>
                <a:schemeClr val="accent4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977381" y="1115416"/>
            <a:ext cx="2753318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72712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55776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rgbClr val="59595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rgbClr val="59595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40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0909074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rgbClr val="595959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rgbClr val="595959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61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6169118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8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20181015_Medicines track&amp;trace_ENG&amp;RUS.pptx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30000" y="3262145"/>
            <a:ext cx="1161047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3786690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07837617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29999" y="2577934"/>
            <a:ext cx="3172743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 dirty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rPr>
              <a:t>Table of contents</a:t>
            </a: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365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10099188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7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2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rgbClr val="595959"/>
                </a:solidFill>
                <a:latin typeface="+mj-lt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20181015_Medicines track&amp;trace_ENG&amp;RUS.pptx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090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2001771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2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595959"/>
                </a:solidFill>
                <a:latin typeface="+mj-lt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20181015_Medicines track&amp;trace_ENG&amp;RUS.pptx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738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26765403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rgbClr val="595959"/>
                </a:solidFill>
                <a:latin typeface="+mj-lt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20181015_Medicines track&amp;trace_ENG&amp;RUS.pptx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7679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5540595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solidFill>
            <a:srgbClr val="F2F2F2"/>
          </a:solidFill>
        </p:spPr>
        <p:txBody>
          <a:bodyPr lIns="914400" tIns="914400" rIns="914400" bIns="914400"/>
          <a:lstStyle>
            <a:lvl1pPr algn="ctr">
              <a:defRPr sz="1800" baseline="0"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rgbClr val="595959"/>
                </a:solidFill>
                <a:latin typeface="+mj-lt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20181015_Medicines track&amp;trace_ENG&amp;RUS.pptx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4788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vmlDrawing" Target="../drawings/vmlDrawing1.v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image" Target="../media/image1.emf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2"/>
            </p:custDataLst>
            <p:extLst>
              <p:ext uri="{D42A27DB-BD31-4B8C-83A1-F6EECF244321}">
                <p14:modId xmlns:p14="http://schemas.microsoft.com/office/powerpoint/2010/main" val="306488073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think-cell Slide" r:id="rId63" imgW="270" imgH="270" progId="TCLayout.ActiveDocument.1">
                  <p:embed/>
                </p:oleObj>
              </mc:Choice>
              <mc:Fallback>
                <p:oleObj name="think-cell Slide" r:id="rId6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000" y="1825625"/>
            <a:ext cx="1093335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</p:spTree>
    <p:extLst>
      <p:ext uri="{BB962C8B-B14F-4D97-AF65-F5344CB8AC3E}">
        <p14:creationId xmlns:p14="http://schemas.microsoft.com/office/powerpoint/2010/main" val="2635313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69" r:id="rId1"/>
    <p:sldLayoutId id="2147485280" r:id="rId2"/>
    <p:sldLayoutId id="2147485281" r:id="rId3"/>
    <p:sldLayoutId id="2147485282" r:id="rId4"/>
    <p:sldLayoutId id="2147485283" r:id="rId5"/>
    <p:sldLayoutId id="2147485284" r:id="rId6"/>
    <p:sldLayoutId id="2147485285" r:id="rId7"/>
    <p:sldLayoutId id="2147485286" r:id="rId8"/>
    <p:sldLayoutId id="2147485287" r:id="rId9"/>
    <p:sldLayoutId id="2147485288" r:id="rId10"/>
    <p:sldLayoutId id="2147485289" r:id="rId11"/>
    <p:sldLayoutId id="2147485290" r:id="rId12"/>
    <p:sldLayoutId id="2147485291" r:id="rId13"/>
    <p:sldLayoutId id="2147485292" r:id="rId14"/>
    <p:sldLayoutId id="2147485293" r:id="rId15"/>
    <p:sldLayoutId id="2147485294" r:id="rId16"/>
    <p:sldLayoutId id="2147485295" r:id="rId17"/>
    <p:sldLayoutId id="2147485296" r:id="rId18"/>
    <p:sldLayoutId id="2147485297" r:id="rId19"/>
    <p:sldLayoutId id="2147485298" r:id="rId20"/>
    <p:sldLayoutId id="2147485300" r:id="rId21"/>
    <p:sldLayoutId id="2147485301" r:id="rId22"/>
    <p:sldLayoutId id="2147485302" r:id="rId23"/>
    <p:sldLayoutId id="2147485303" r:id="rId24"/>
    <p:sldLayoutId id="2147485304" r:id="rId25"/>
    <p:sldLayoutId id="2147485306" r:id="rId26"/>
    <p:sldLayoutId id="2147485307" r:id="rId27"/>
    <p:sldLayoutId id="2147485308" r:id="rId28"/>
    <p:sldLayoutId id="2147485309" r:id="rId29"/>
    <p:sldLayoutId id="2147485310" r:id="rId30"/>
    <p:sldLayoutId id="2147485311" r:id="rId31"/>
    <p:sldLayoutId id="2147485312" r:id="rId32"/>
    <p:sldLayoutId id="2147485313" r:id="rId33"/>
    <p:sldLayoutId id="2147485314" r:id="rId34"/>
    <p:sldLayoutId id="2147485315" r:id="rId35"/>
    <p:sldLayoutId id="2147485316" r:id="rId36"/>
    <p:sldLayoutId id="2147485317" r:id="rId37"/>
    <p:sldLayoutId id="2147485318" r:id="rId38"/>
    <p:sldLayoutId id="2147485319" r:id="rId39"/>
    <p:sldLayoutId id="2147485320" r:id="rId40"/>
    <p:sldLayoutId id="2147485321" r:id="rId41"/>
    <p:sldLayoutId id="2147485322" r:id="rId42"/>
    <p:sldLayoutId id="2147485323" r:id="rId43"/>
    <p:sldLayoutId id="2147485324" r:id="rId44"/>
    <p:sldLayoutId id="2147485325" r:id="rId45"/>
    <p:sldLayoutId id="2147485327" r:id="rId46"/>
    <p:sldLayoutId id="2147485328" r:id="rId47"/>
    <p:sldLayoutId id="2147485329" r:id="rId48"/>
    <p:sldLayoutId id="2147485330" r:id="rId49"/>
    <p:sldLayoutId id="2147485332" r:id="rId50"/>
    <p:sldLayoutId id="2147485333" r:id="rId51"/>
    <p:sldLayoutId id="2147485334" r:id="rId52"/>
    <p:sldLayoutId id="2147485335" r:id="rId53"/>
    <p:sldLayoutId id="2147485336" r:id="rId54"/>
    <p:sldLayoutId id="2147485337" r:id="rId55"/>
    <p:sldLayoutId id="2147485338" r:id="rId56"/>
    <p:sldLayoutId id="2147485339" r:id="rId57"/>
    <p:sldLayoutId id="2147485340" r:id="rId58"/>
    <p:sldLayoutId id="2147485341" r:id="rId59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595959"/>
          </a:solidFill>
          <a:latin typeface="+mj-lt"/>
          <a:ea typeface="+mj-ea"/>
          <a:cs typeface="+mj-cs"/>
          <a:sym typeface="+mj-lt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Clr>
          <a:srgbClr val="595959"/>
        </a:buClr>
        <a:buFont typeface="Arial" panose="020B0604020202020204" pitchFamily="34" charset="0"/>
        <a:buChar char="​"/>
        <a:defRPr lang="en-US" sz="1200" kern="120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1pPr>
      <a:lvl2pPr marL="284400" indent="-1728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rgbClr val="595959"/>
        </a:buClr>
        <a:buFont typeface="Arial" panose="020B0604020202020204" pitchFamily="34" charset="0"/>
        <a:buChar char="•"/>
        <a:defRPr lang="en-US" sz="1200" kern="120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2pPr>
      <a:lvl3pPr marL="511200" indent="-165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rgbClr val="595959"/>
        </a:buClr>
        <a:buFont typeface="Trebuchet MS" panose="020B0603020202020204" pitchFamily="34" charset="0"/>
        <a:buChar char="–"/>
        <a:defRPr lang="en-US" sz="1200" kern="120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3pPr>
      <a:lvl4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rgbClr val="595959"/>
        </a:buClr>
        <a:buFont typeface="Arial" panose="020B0604020202020204" pitchFamily="34" charset="0"/>
        <a:buChar char="​"/>
        <a:defRPr lang="en-US" sz="1600" kern="120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595959"/>
        </a:buClr>
        <a:buFont typeface="Arial" panose="020B0604020202020204" pitchFamily="34" charset="0"/>
        <a:buChar char="​"/>
        <a:defRPr lang="en-US" sz="1600" b="1" kern="1200" smtClean="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595959"/>
        </a:buClr>
        <a:buFont typeface="Arial" panose="020B0604020202020204" pitchFamily="34" charset="0"/>
        <a:buChar char="•"/>
        <a:defRPr lang="en-US" sz="1600" kern="1200" smtClean="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Clr>
          <a:srgbClr val="595959"/>
        </a:buClr>
        <a:buFont typeface="Arial" panose="020B0604020202020204" pitchFamily="34" charset="0"/>
        <a:buChar char="​"/>
        <a:defRPr lang="en-US" sz="4400" kern="1200" baseline="0" smtClean="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Clr>
          <a:srgbClr val="595959"/>
        </a:buClr>
        <a:buFont typeface="Arial" panose="020B0604020202020204" pitchFamily="34" charset="0"/>
        <a:buChar char="​"/>
        <a:defRPr lang="en-US" sz="5400" kern="1200" baseline="0" smtClean="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rgbClr val="595959"/>
        </a:buClr>
        <a:buFont typeface="Arial" panose="020B0604020202020204" pitchFamily="34" charset="0"/>
        <a:buChar char="​"/>
        <a:defRPr lang="en-US" sz="2400" kern="1200" baseline="0" dirty="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7" Type="http://schemas.openxmlformats.org/officeDocument/2006/relationships/image" Target="../media/image2.emf"/><Relationship Id="rId2" Type="http://schemas.openxmlformats.org/officeDocument/2006/relationships/tags" Target="../tags/tag112.xml"/><Relationship Id="rId1" Type="http://schemas.openxmlformats.org/officeDocument/2006/relationships/vmlDrawing" Target="../drawings/vmlDrawing61.vml"/><Relationship Id="rId6" Type="http://schemas.openxmlformats.org/officeDocument/2006/relationships/oleObject" Target="../embeddings/oleObject61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127.xml"/><Relationship Id="rId7" Type="http://schemas.openxmlformats.org/officeDocument/2006/relationships/image" Target="../media/image13.png"/><Relationship Id="rId2" Type="http://schemas.openxmlformats.org/officeDocument/2006/relationships/tags" Target="../tags/tag126.xml"/><Relationship Id="rId1" Type="http://schemas.openxmlformats.org/officeDocument/2006/relationships/vmlDrawing" Target="../drawings/vmlDrawing68.vml"/><Relationship Id="rId6" Type="http://schemas.openxmlformats.org/officeDocument/2006/relationships/image" Target="../media/image12.jpe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1.xml"/><Relationship Id="rId9" Type="http://schemas.openxmlformats.org/officeDocument/2006/relationships/oleObject" Target="../embeddings/oleObject66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129.xml"/><Relationship Id="rId7" Type="http://schemas.openxmlformats.org/officeDocument/2006/relationships/image" Target="../media/image5.png"/><Relationship Id="rId2" Type="http://schemas.openxmlformats.org/officeDocument/2006/relationships/tags" Target="../tags/tag128.xml"/><Relationship Id="rId1" Type="http://schemas.openxmlformats.org/officeDocument/2006/relationships/vmlDrawing" Target="../drawings/vmlDrawing69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62.bin"/><Relationship Id="rId4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tags" Target="../tags/tag131.xml"/><Relationship Id="rId7" Type="http://schemas.openxmlformats.org/officeDocument/2006/relationships/image" Target="../media/image5.png"/><Relationship Id="rId2" Type="http://schemas.openxmlformats.org/officeDocument/2006/relationships/tags" Target="../tags/tag130.xml"/><Relationship Id="rId1" Type="http://schemas.openxmlformats.org/officeDocument/2006/relationships/vmlDrawing" Target="../drawings/vmlDrawing70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67.bin"/><Relationship Id="rId4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tags" Target="../tags/tag115.xml"/><Relationship Id="rId7" Type="http://schemas.openxmlformats.org/officeDocument/2006/relationships/image" Target="../media/image5.png"/><Relationship Id="rId12" Type="http://schemas.microsoft.com/office/2007/relationships/diagramDrawing" Target="../diagrams/drawing1.xml"/><Relationship Id="rId2" Type="http://schemas.openxmlformats.org/officeDocument/2006/relationships/tags" Target="../tags/tag114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11.emf"/><Relationship Id="rId11" Type="http://schemas.openxmlformats.org/officeDocument/2006/relationships/diagramColors" Target="../diagrams/colors1.xml"/><Relationship Id="rId5" Type="http://schemas.openxmlformats.org/officeDocument/2006/relationships/oleObject" Target="../embeddings/oleObject62.bin"/><Relationship Id="rId10" Type="http://schemas.openxmlformats.org/officeDocument/2006/relationships/diagramQuickStyle" Target="../diagrams/quickStyle1.xml"/><Relationship Id="rId4" Type="http://schemas.openxmlformats.org/officeDocument/2006/relationships/slideLayout" Target="../slideLayouts/slideLayout26.xml"/><Relationship Id="rId9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133.xml"/><Relationship Id="rId7" Type="http://schemas.openxmlformats.org/officeDocument/2006/relationships/image" Target="../media/image13.png"/><Relationship Id="rId2" Type="http://schemas.openxmlformats.org/officeDocument/2006/relationships/tags" Target="../tags/tag132.xml"/><Relationship Id="rId1" Type="http://schemas.openxmlformats.org/officeDocument/2006/relationships/vmlDrawing" Target="../drawings/vmlDrawing71.vml"/><Relationship Id="rId6" Type="http://schemas.openxmlformats.org/officeDocument/2006/relationships/image" Target="../media/image12.jpeg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1.xml"/><Relationship Id="rId9" Type="http://schemas.openxmlformats.org/officeDocument/2006/relationships/oleObject" Target="../embeddings/oleObject6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roszdravnadzor.ru/marking/collectio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roszdravnadzor.ru/marking/collectio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135.xml"/><Relationship Id="rId7" Type="http://schemas.openxmlformats.org/officeDocument/2006/relationships/image" Target="../media/image13.png"/><Relationship Id="rId2" Type="http://schemas.openxmlformats.org/officeDocument/2006/relationships/tags" Target="../tags/tag134.xml"/><Relationship Id="rId1" Type="http://schemas.openxmlformats.org/officeDocument/2006/relationships/vmlDrawing" Target="../drawings/vmlDrawing72.vml"/><Relationship Id="rId6" Type="http://schemas.openxmlformats.org/officeDocument/2006/relationships/image" Target="../media/image12.jpeg"/><Relationship Id="rId5" Type="http://schemas.openxmlformats.org/officeDocument/2006/relationships/notesSlide" Target="../notesSlides/notesSlide9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1.xml"/><Relationship Id="rId9" Type="http://schemas.openxmlformats.org/officeDocument/2006/relationships/oleObject" Target="../embeddings/oleObject66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7" Type="http://schemas.openxmlformats.org/officeDocument/2006/relationships/image" Target="../media/image5.png"/><Relationship Id="rId2" Type="http://schemas.openxmlformats.org/officeDocument/2006/relationships/tags" Target="../tags/tag116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62.bin"/><Relationship Id="rId4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tags" Target="../tags/tag137.xml"/><Relationship Id="rId7" Type="http://schemas.openxmlformats.org/officeDocument/2006/relationships/image" Target="../media/image5.png"/><Relationship Id="rId12" Type="http://schemas.microsoft.com/office/2007/relationships/diagramDrawing" Target="../diagrams/drawing4.xml"/><Relationship Id="rId2" Type="http://schemas.openxmlformats.org/officeDocument/2006/relationships/tags" Target="../tags/tag136.xml"/><Relationship Id="rId1" Type="http://schemas.openxmlformats.org/officeDocument/2006/relationships/vmlDrawing" Target="../drawings/vmlDrawing73.vml"/><Relationship Id="rId6" Type="http://schemas.openxmlformats.org/officeDocument/2006/relationships/image" Target="../media/image11.emf"/><Relationship Id="rId11" Type="http://schemas.openxmlformats.org/officeDocument/2006/relationships/diagramColors" Target="../diagrams/colors4.xml"/><Relationship Id="rId5" Type="http://schemas.openxmlformats.org/officeDocument/2006/relationships/oleObject" Target="../embeddings/oleObject68.bin"/><Relationship Id="rId10" Type="http://schemas.openxmlformats.org/officeDocument/2006/relationships/diagramQuickStyle" Target="../diagrams/quickStyle4.xml"/><Relationship Id="rId4" Type="http://schemas.openxmlformats.org/officeDocument/2006/relationships/slideLayout" Target="../slideLayouts/slideLayout26.xml"/><Relationship Id="rId9" Type="http://schemas.openxmlformats.org/officeDocument/2006/relationships/diagramLayout" Target="../diagrams/layout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image" Target="../media/image28.png"/><Relationship Id="rId3" Type="http://schemas.openxmlformats.org/officeDocument/2006/relationships/tags" Target="../tags/tag139.xml"/><Relationship Id="rId7" Type="http://schemas.openxmlformats.org/officeDocument/2006/relationships/image" Target="../media/image5.png"/><Relationship Id="rId12" Type="http://schemas.microsoft.com/office/2007/relationships/diagramDrawing" Target="../diagrams/drawing5.xml"/><Relationship Id="rId2" Type="http://schemas.openxmlformats.org/officeDocument/2006/relationships/tags" Target="../tags/tag138.xml"/><Relationship Id="rId1" Type="http://schemas.openxmlformats.org/officeDocument/2006/relationships/vmlDrawing" Target="../drawings/vmlDrawing74.vml"/><Relationship Id="rId6" Type="http://schemas.openxmlformats.org/officeDocument/2006/relationships/image" Target="../media/image11.emf"/><Relationship Id="rId11" Type="http://schemas.openxmlformats.org/officeDocument/2006/relationships/diagramColors" Target="../diagrams/colors5.xml"/><Relationship Id="rId5" Type="http://schemas.openxmlformats.org/officeDocument/2006/relationships/oleObject" Target="../embeddings/oleObject69.bin"/><Relationship Id="rId10" Type="http://schemas.openxmlformats.org/officeDocument/2006/relationships/diagramQuickStyle" Target="../diagrams/quickStyle5.xml"/><Relationship Id="rId4" Type="http://schemas.openxmlformats.org/officeDocument/2006/relationships/slideLayout" Target="../slideLayouts/slideLayout26.xml"/><Relationship Id="rId9" Type="http://schemas.openxmlformats.org/officeDocument/2006/relationships/diagramLayout" Target="../diagrams/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crpt.r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tags" Target="../tags/tag119.xml"/><Relationship Id="rId7" Type="http://schemas.openxmlformats.org/officeDocument/2006/relationships/image" Target="../media/image5.png"/><Relationship Id="rId12" Type="http://schemas.microsoft.com/office/2007/relationships/diagramDrawing" Target="../diagrams/drawing2.xml"/><Relationship Id="rId2" Type="http://schemas.openxmlformats.org/officeDocument/2006/relationships/tags" Target="../tags/tag118.xml"/><Relationship Id="rId1" Type="http://schemas.openxmlformats.org/officeDocument/2006/relationships/vmlDrawing" Target="../drawings/vmlDrawing64.vml"/><Relationship Id="rId6" Type="http://schemas.openxmlformats.org/officeDocument/2006/relationships/image" Target="../media/image11.emf"/><Relationship Id="rId11" Type="http://schemas.openxmlformats.org/officeDocument/2006/relationships/diagramColors" Target="../diagrams/colors2.xml"/><Relationship Id="rId5" Type="http://schemas.openxmlformats.org/officeDocument/2006/relationships/oleObject" Target="../embeddings/oleObject62.bin"/><Relationship Id="rId10" Type="http://schemas.openxmlformats.org/officeDocument/2006/relationships/diagramQuickStyle" Target="../diagrams/quickStyle2.xml"/><Relationship Id="rId4" Type="http://schemas.openxmlformats.org/officeDocument/2006/relationships/slideLayout" Target="../slideLayouts/slideLayout26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121.xml"/><Relationship Id="rId7" Type="http://schemas.openxmlformats.org/officeDocument/2006/relationships/image" Target="../media/image13.png"/><Relationship Id="rId2" Type="http://schemas.openxmlformats.org/officeDocument/2006/relationships/tags" Target="../tags/tag120.xml"/><Relationship Id="rId1" Type="http://schemas.openxmlformats.org/officeDocument/2006/relationships/vmlDrawing" Target="../drawings/vmlDrawing65.vml"/><Relationship Id="rId6" Type="http://schemas.openxmlformats.org/officeDocument/2006/relationships/image" Target="../media/image12.jpe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1.xml"/><Relationship Id="rId9" Type="http://schemas.openxmlformats.org/officeDocument/2006/relationships/oleObject" Target="../embeddings/oleObject6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tags" Target="../tags/tag123.xml"/><Relationship Id="rId7" Type="http://schemas.openxmlformats.org/officeDocument/2006/relationships/diagramData" Target="../diagrams/data3.xml"/><Relationship Id="rId2" Type="http://schemas.openxmlformats.org/officeDocument/2006/relationships/tags" Target="../tags/tag122.xml"/><Relationship Id="rId1" Type="http://schemas.openxmlformats.org/officeDocument/2006/relationships/vmlDrawing" Target="../drawings/vmlDrawing66.vml"/><Relationship Id="rId6" Type="http://schemas.openxmlformats.org/officeDocument/2006/relationships/image" Target="../media/image15.emf"/><Relationship Id="rId11" Type="http://schemas.microsoft.com/office/2007/relationships/diagramDrawing" Target="../diagrams/drawing3.xml"/><Relationship Id="rId5" Type="http://schemas.openxmlformats.org/officeDocument/2006/relationships/oleObject" Target="../embeddings/oleObject64.bin"/><Relationship Id="rId10" Type="http://schemas.openxmlformats.org/officeDocument/2006/relationships/diagramColors" Target="../diagrams/colors3.xml"/><Relationship Id="rId4" Type="http://schemas.openxmlformats.org/officeDocument/2006/relationships/slideLayout" Target="../slideLayouts/slideLayout26.xml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125.xml"/><Relationship Id="rId7" Type="http://schemas.openxmlformats.org/officeDocument/2006/relationships/image" Target="../media/image5.png"/><Relationship Id="rId2" Type="http://schemas.openxmlformats.org/officeDocument/2006/relationships/tags" Target="../tags/tag124.xml"/><Relationship Id="rId1" Type="http://schemas.openxmlformats.org/officeDocument/2006/relationships/vmlDrawing" Target="../drawings/vmlDrawing67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65.bin"/><Relationship Id="rId4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7430" y="10497"/>
          <a:ext cx="1583" cy="1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9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430" y="10497"/>
                        <a:ext cx="1583" cy="15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>
            <a:extLst>
              <a:ext uri="{FF2B5EF4-FFF2-40B4-BE49-F238E27FC236}">
                <a16:creationId xmlns:a16="http://schemas.microsoft.com/office/drawing/2014/main" id="{8D9D4EB3-68AC-4A54-9A5C-DB42922F2F7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5845" y="0"/>
            <a:ext cx="162051" cy="162051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5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2541494" y="683360"/>
            <a:ext cx="9480177" cy="4461869"/>
          </a:xfrm>
        </p:spPr>
        <p:txBody>
          <a:bodyPr anchor="ctr"/>
          <a:lstStyle/>
          <a:p>
            <a:pPr>
              <a:spcBef>
                <a:spcPts val="2450"/>
              </a:spcBef>
            </a:pPr>
            <a:r>
              <a:rPr lang="ru-RU" sz="3675" dirty="0"/>
              <a:t>Маркировка лекарств</a:t>
            </a:r>
            <a:br>
              <a:rPr lang="ru-RU" sz="3675" dirty="0"/>
            </a:br>
            <a:r>
              <a:rPr lang="ru-RU" sz="3675" dirty="0"/>
              <a:t>Вводная часть.</a:t>
            </a:r>
            <a:br>
              <a:rPr lang="ru-RU" sz="3675" dirty="0"/>
            </a:br>
            <a:br>
              <a:rPr lang="ru-RU" sz="3267" dirty="0"/>
            </a:br>
            <a:br>
              <a:rPr lang="ru-RU" sz="2042" b="0" dirty="0"/>
            </a:br>
            <a:r>
              <a:rPr lang="ru-RU" sz="2042" b="0" dirty="0"/>
              <a:t>Анатолий Свечин</a:t>
            </a:r>
            <a:br>
              <a:rPr lang="ru-RU" sz="2042" b="0" dirty="0"/>
            </a:br>
            <a:r>
              <a:rPr lang="ru-RU" sz="2042" b="0" dirty="0"/>
              <a:t>Менеджер проекта группы проекта ФАРМА</a:t>
            </a:r>
            <a:endParaRPr lang="ru-RU" sz="2450" b="0" dirty="0"/>
          </a:p>
        </p:txBody>
      </p:sp>
    </p:spTree>
    <p:extLst>
      <p:ext uri="{BB962C8B-B14F-4D97-AF65-F5344CB8AC3E}">
        <p14:creationId xmlns:p14="http://schemas.microsoft.com/office/powerpoint/2010/main" val="366992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5BD23E-214E-4526-A85D-0290FA32E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Поиск документа в Личном кабинете МДЛП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684A6E6-216B-4EF6-B46D-DEA3E80539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17" r="2214" b="4117"/>
          <a:stretch/>
        </p:blipFill>
        <p:spPr>
          <a:xfrm>
            <a:off x="0" y="1227909"/>
            <a:ext cx="11922034" cy="517289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190465-25BD-4647-82D9-D07E56924D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357" t="17227" r="4143" b="18773"/>
          <a:stretch/>
        </p:blipFill>
        <p:spPr>
          <a:xfrm>
            <a:off x="4075611" y="3025459"/>
            <a:ext cx="5673124" cy="3605349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961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972032-F5D6-4B1F-A048-B4A234F1B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Обратный акцепт – паспорт процесса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2F0B64-B09C-4CB1-B56C-AF51149D90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57" t="22336" r="15572" b="15411"/>
          <a:stretch/>
        </p:blipFill>
        <p:spPr>
          <a:xfrm>
            <a:off x="121920" y="1264121"/>
            <a:ext cx="10789920" cy="544197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B3359D1-6B51-4383-9C16-8086B92BFA6C}"/>
              </a:ext>
            </a:extLst>
          </p:cNvPr>
          <p:cNvSpPr/>
          <p:nvPr/>
        </p:nvSpPr>
        <p:spPr>
          <a:xfrm>
            <a:off x="1948735" y="1264121"/>
            <a:ext cx="5647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595959"/>
                </a:solidFill>
              </a:rPr>
              <a:t>Паспорта процессов 1.31, Процесс 4.2, Рисунок 21</a:t>
            </a:r>
          </a:p>
        </p:txBody>
      </p:sp>
    </p:spTree>
    <p:extLst>
      <p:ext uri="{BB962C8B-B14F-4D97-AF65-F5344CB8AC3E}">
        <p14:creationId xmlns:p14="http://schemas.microsoft.com/office/powerpoint/2010/main" val="93124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972032-F5D6-4B1F-A048-B4A234F1B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Проверка статуса кода маркировки. Оборот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2AB4BBB-CB9E-4AAE-83DE-F79C220E2E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6" t="21530" r="19214" b="8017"/>
          <a:stretch/>
        </p:blipFill>
        <p:spPr>
          <a:xfrm>
            <a:off x="156753" y="1254034"/>
            <a:ext cx="11295017" cy="531768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FCAE93E-0C4B-4BCE-8F75-4E633F23C849}"/>
              </a:ext>
            </a:extLst>
          </p:cNvPr>
          <p:cNvSpPr/>
          <p:nvPr/>
        </p:nvSpPr>
        <p:spPr>
          <a:xfrm>
            <a:off x="3039291" y="1254034"/>
            <a:ext cx="4772298" cy="600892"/>
          </a:xfrm>
          <a:prstGeom prst="rect">
            <a:avLst/>
          </a:prstGeom>
          <a:solidFill>
            <a:schemeClr val="bg1"/>
          </a:solidFill>
          <a:ln w="9525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>
                <a:solidFill>
                  <a:srgbClr val="37373A"/>
                </a:solidFill>
              </a:rPr>
              <a:t>Статусная модель МДЛП версия 1.28</a:t>
            </a:r>
          </a:p>
        </p:txBody>
      </p:sp>
    </p:spTree>
    <p:extLst>
      <p:ext uri="{BB962C8B-B14F-4D97-AF65-F5344CB8AC3E}">
        <p14:creationId xmlns:p14="http://schemas.microsoft.com/office/powerpoint/2010/main" val="202717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5BD23E-214E-4526-A85D-0290FA32E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Получение данных о КМ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5F0CCD7-0E28-4AF4-B370-77F025EED6AD}"/>
              </a:ext>
            </a:extLst>
          </p:cNvPr>
          <p:cNvGraphicFramePr>
            <a:graphicFrameLocks noGrp="1"/>
          </p:cNvGraphicFramePr>
          <p:nvPr/>
        </p:nvGraphicFramePr>
        <p:xfrm>
          <a:off x="204321" y="1233470"/>
          <a:ext cx="11509828" cy="51595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51199">
                  <a:extLst>
                    <a:ext uri="{9D8B030D-6E8A-4147-A177-3AD203B41FA5}">
                      <a16:colId xmlns:a16="http://schemas.microsoft.com/office/drawing/2014/main" val="4289651751"/>
                    </a:ext>
                  </a:extLst>
                </a:gridCol>
                <a:gridCol w="3220720">
                  <a:extLst>
                    <a:ext uri="{9D8B030D-6E8A-4147-A177-3AD203B41FA5}">
                      <a16:colId xmlns:a16="http://schemas.microsoft.com/office/drawing/2014/main" val="1977872118"/>
                    </a:ext>
                  </a:extLst>
                </a:gridCol>
                <a:gridCol w="2255520">
                  <a:extLst>
                    <a:ext uri="{9D8B030D-6E8A-4147-A177-3AD203B41FA5}">
                      <a16:colId xmlns:a16="http://schemas.microsoft.com/office/drawing/2014/main" val="1019242386"/>
                    </a:ext>
                  </a:extLst>
                </a:gridCol>
                <a:gridCol w="3982389">
                  <a:extLst>
                    <a:ext uri="{9D8B030D-6E8A-4147-A177-3AD203B41FA5}">
                      <a16:colId xmlns:a16="http://schemas.microsoft.com/office/drawing/2014/main" val="565772654"/>
                    </a:ext>
                  </a:extLst>
                </a:gridCol>
              </a:tblGrid>
              <a:tr h="40462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37373A"/>
                          </a:solidFill>
                        </a:rPr>
                        <a:t>Атрибут 210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37373A"/>
                          </a:solidFill>
                        </a:rPr>
                        <a:t>Пояснения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37373A"/>
                          </a:solidFill>
                        </a:rPr>
                        <a:t>Атрибут 211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37373A"/>
                          </a:solidFill>
                        </a:rPr>
                        <a:t>Пояснения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2911613"/>
                  </a:ext>
                </a:extLst>
              </a:tr>
              <a:tr h="40462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37373A"/>
                          </a:solidFill>
                        </a:rPr>
                        <a:t>Тип документа, </a:t>
                      </a:r>
                      <a:r>
                        <a:rPr lang="en-US" dirty="0" err="1">
                          <a:solidFill>
                            <a:srgbClr val="C00000"/>
                          </a:solidFill>
                        </a:rPr>
                        <a:t>action_id</a:t>
                      </a:r>
                      <a:endParaRPr lang="ru-RU" dirty="0">
                        <a:solidFill>
                          <a:srgbClr val="37373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37373A"/>
                          </a:solidFill>
                        </a:rPr>
                        <a:t>Всегда = «</a:t>
                      </a:r>
                      <a:r>
                        <a:rPr lang="en-US" dirty="0">
                          <a:solidFill>
                            <a:srgbClr val="37373A"/>
                          </a:solidFill>
                        </a:rPr>
                        <a:t>210</a:t>
                      </a:r>
                      <a:r>
                        <a:rPr lang="ru-RU" dirty="0">
                          <a:solidFill>
                            <a:srgbClr val="37373A"/>
                          </a:solidFill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37373A"/>
                          </a:solidFill>
                        </a:rPr>
                        <a:t>Тип документа, </a:t>
                      </a:r>
                      <a:r>
                        <a:rPr lang="en-US" dirty="0" err="1">
                          <a:solidFill>
                            <a:srgbClr val="C00000"/>
                          </a:solidFill>
                        </a:rPr>
                        <a:t>action_id</a:t>
                      </a:r>
                      <a:endParaRPr lang="ru-RU" dirty="0">
                        <a:solidFill>
                          <a:srgbClr val="37373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37373A"/>
                          </a:solidFill>
                        </a:rPr>
                        <a:t>Всегда = «</a:t>
                      </a:r>
                      <a:r>
                        <a:rPr lang="en-US" dirty="0">
                          <a:solidFill>
                            <a:srgbClr val="37373A"/>
                          </a:solidFill>
                        </a:rPr>
                        <a:t>21</a:t>
                      </a:r>
                      <a:r>
                        <a:rPr lang="ru-RU" dirty="0">
                          <a:solidFill>
                            <a:srgbClr val="37373A"/>
                          </a:solidFill>
                        </a:rPr>
                        <a:t>1»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454083"/>
                  </a:ext>
                </a:extLst>
              </a:tr>
              <a:tr h="79418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37373A"/>
                          </a:solidFill>
                        </a:rPr>
                        <a:t>Идентификатор организации-отправителя </a:t>
                      </a:r>
                      <a:r>
                        <a:rPr lang="en-US" dirty="0" err="1">
                          <a:solidFill>
                            <a:srgbClr val="C00000"/>
                          </a:solidFill>
                        </a:rPr>
                        <a:t>subject_id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37373A"/>
                          </a:solidFill>
                        </a:rPr>
                        <a:t>Идентификатор места деятельности организации-отправителя, 14 цифр</a:t>
                      </a:r>
                      <a:endParaRPr lang="en-US" dirty="0">
                        <a:solidFill>
                          <a:srgbClr val="37373A"/>
                        </a:solidFill>
                      </a:endParaRPr>
                    </a:p>
                    <a:p>
                      <a:r>
                        <a:rPr lang="ru-RU" dirty="0">
                          <a:solidFill>
                            <a:srgbClr val="37373A"/>
                          </a:solidFill>
                        </a:rPr>
                        <a:t>ИЛИ</a:t>
                      </a:r>
                    </a:p>
                    <a:p>
                      <a:r>
                        <a:rPr lang="ru-RU" dirty="0" err="1">
                          <a:solidFill>
                            <a:srgbClr val="37373A"/>
                          </a:solidFill>
                        </a:rPr>
                        <a:t>Индентификатор</a:t>
                      </a:r>
                      <a:r>
                        <a:rPr lang="ru-RU" dirty="0">
                          <a:solidFill>
                            <a:srgbClr val="37373A"/>
                          </a:solidFill>
                        </a:rPr>
                        <a:t> субъекта обращения, </a:t>
                      </a:r>
                      <a:r>
                        <a:rPr lang="en-US" dirty="0">
                          <a:solidFill>
                            <a:srgbClr val="37373A"/>
                          </a:solidFill>
                        </a:rPr>
                        <a:t>GUID</a:t>
                      </a:r>
                      <a:endParaRPr lang="ru-RU" dirty="0">
                        <a:solidFill>
                          <a:srgbClr val="37373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37373A"/>
                          </a:solidFill>
                        </a:rPr>
                        <a:t>Результат</a:t>
                      </a:r>
                      <a:r>
                        <a:rPr lang="en-US" dirty="0">
                          <a:solidFill>
                            <a:srgbClr val="37373A"/>
                          </a:solidFill>
                        </a:rPr>
                        <a:t>, </a:t>
                      </a: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result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rgbClr val="37373A"/>
                          </a:solidFill>
                          <a:latin typeface="+mn-lt"/>
                          <a:ea typeface="+mn-ea"/>
                          <a:cs typeface="+mn-cs"/>
                        </a:rPr>
                        <a:t>SGTIN </a:t>
                      </a:r>
                      <a:r>
                        <a:rPr lang="ru-RU" sz="1800" kern="1200" dirty="0">
                          <a:solidFill>
                            <a:srgbClr val="37373A"/>
                          </a:solidFill>
                          <a:latin typeface="+mn-lt"/>
                          <a:ea typeface="+mn-ea"/>
                          <a:cs typeface="+mn-cs"/>
                        </a:rPr>
                        <a:t>или </a:t>
                      </a:r>
                      <a:r>
                        <a:rPr lang="en-US" sz="1800" kern="1200" dirty="0">
                          <a:solidFill>
                            <a:srgbClr val="37373A"/>
                          </a:solidFill>
                          <a:latin typeface="+mn-lt"/>
                          <a:ea typeface="+mn-ea"/>
                          <a:cs typeface="+mn-cs"/>
                        </a:rPr>
                        <a:t>SSCC</a:t>
                      </a:r>
                      <a:r>
                        <a:rPr lang="ru-RU" sz="1800" kern="1200" dirty="0">
                          <a:solidFill>
                            <a:srgbClr val="37373A"/>
                          </a:solidFill>
                          <a:latin typeface="+mn-lt"/>
                          <a:ea typeface="+mn-ea"/>
                          <a:cs typeface="+mn-cs"/>
                        </a:rPr>
                        <a:t>, по которому запрашивалась информация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41899"/>
                  </a:ext>
                </a:extLst>
              </a:tr>
              <a:tr h="73555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C00000"/>
                          </a:solidFill>
                        </a:rPr>
                        <a:t>sgtin</a:t>
                      </a: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ИЛИ</a:t>
                      </a:r>
                      <a:r>
                        <a:rPr lang="ru-RU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rgbClr val="C00000"/>
                          </a:solidFill>
                        </a:rPr>
                        <a:t>sscc_down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ИЛИ </a:t>
                      </a:r>
                      <a:r>
                        <a:rPr lang="en-US" dirty="0" err="1">
                          <a:solidFill>
                            <a:srgbClr val="C00000"/>
                          </a:solidFill>
                        </a:rPr>
                        <a:t>sscc</a:t>
                      </a:r>
                      <a:r>
                        <a:rPr lang="ru-RU" dirty="0">
                          <a:solidFill>
                            <a:srgbClr val="C00000"/>
                          </a:solidFill>
                        </a:rPr>
                        <a:t>_</a:t>
                      </a: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up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rgbClr val="37373A"/>
                          </a:solidFill>
                        </a:rPr>
                        <a:t>Информация о КМ ИЛИ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rgbClr val="37373A"/>
                          </a:solidFill>
                        </a:rPr>
                        <a:t>Перечень вложений ИЛИ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rgbClr val="37373A"/>
                          </a:solidFill>
                        </a:rPr>
                        <a:t>Информация о вышестоящем </a:t>
                      </a:r>
                      <a:r>
                        <a:rPr lang="en-US" dirty="0">
                          <a:solidFill>
                            <a:srgbClr val="37373A"/>
                          </a:solidFill>
                        </a:rPr>
                        <a:t>SSCC</a:t>
                      </a:r>
                      <a:endParaRPr lang="ru-RU" dirty="0">
                        <a:solidFill>
                          <a:srgbClr val="37373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37373A"/>
                          </a:solidFill>
                        </a:rPr>
                        <a:t>Список предупреждений</a:t>
                      </a:r>
                      <a:r>
                        <a:rPr lang="en-US" dirty="0">
                          <a:solidFill>
                            <a:srgbClr val="37373A"/>
                          </a:solidFill>
                        </a:rPr>
                        <a:t>, </a:t>
                      </a:r>
                      <a:r>
                        <a:rPr lang="en-US" dirty="0" err="1">
                          <a:solidFill>
                            <a:srgbClr val="C00000"/>
                          </a:solidFill>
                        </a:rPr>
                        <a:t>cooperation_warnings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rgbClr val="37373A"/>
                          </a:solidFill>
                          <a:latin typeface="+mn-lt"/>
                          <a:ea typeface="+mn-ea"/>
                          <a:cs typeface="+mn-cs"/>
                        </a:rPr>
                        <a:t>Таблица предупреждений</a:t>
                      </a:r>
                    </a:p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rgbClr val="37373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7084293"/>
                  </a:ext>
                </a:extLst>
              </a:tr>
              <a:tr h="514885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37373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C00000"/>
                          </a:solidFill>
                        </a:rPr>
                        <a:t>sgtin</a:t>
                      </a: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ИЛИ</a:t>
                      </a:r>
                      <a:r>
                        <a:rPr lang="ru-RU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rgbClr val="C00000"/>
                          </a:solidFill>
                        </a:rPr>
                        <a:t>sscc_down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ИЛИ </a:t>
                      </a:r>
                      <a:r>
                        <a:rPr lang="en-US" dirty="0" err="1">
                          <a:solidFill>
                            <a:srgbClr val="C00000"/>
                          </a:solidFill>
                        </a:rPr>
                        <a:t>sscc</a:t>
                      </a:r>
                      <a:r>
                        <a:rPr lang="ru-RU" dirty="0">
                          <a:solidFill>
                            <a:srgbClr val="C00000"/>
                          </a:solidFill>
                        </a:rPr>
                        <a:t>_</a:t>
                      </a: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up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rgbClr val="37373A"/>
                          </a:solidFill>
                          <a:latin typeface="+mn-lt"/>
                          <a:ea typeface="+mn-ea"/>
                          <a:cs typeface="+mn-cs"/>
                        </a:rPr>
                        <a:t>Таблица в соответствии с типом запрошенной информации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14805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D219DDE-0AE3-4D74-B5A5-DD80F8ED7B0E}"/>
              </a:ext>
            </a:extLst>
          </p:cNvPr>
          <p:cNvSpPr txBox="1"/>
          <p:nvPr/>
        </p:nvSpPr>
        <p:spPr>
          <a:xfrm>
            <a:off x="477520" y="6402993"/>
            <a:ext cx="10789920" cy="303106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>
                <a:solidFill>
                  <a:srgbClr val="595959"/>
                </a:solidFill>
              </a:rPr>
              <a:t>Получение публичной информации – см. вызовы 6.13.5 и 6.15.4 </a:t>
            </a:r>
            <a:r>
              <a:rPr lang="en-US" dirty="0">
                <a:solidFill>
                  <a:srgbClr val="595959"/>
                </a:solidFill>
              </a:rPr>
              <a:t>API </a:t>
            </a:r>
            <a:r>
              <a:rPr lang="ru-RU" dirty="0">
                <a:solidFill>
                  <a:srgbClr val="595959"/>
                </a:solidFill>
              </a:rPr>
              <a:t>интерфейсного уровня</a:t>
            </a:r>
          </a:p>
        </p:txBody>
      </p:sp>
    </p:spTree>
    <p:extLst>
      <p:ext uri="{BB962C8B-B14F-4D97-AF65-F5344CB8AC3E}">
        <p14:creationId xmlns:p14="http://schemas.microsoft.com/office/powerpoint/2010/main" val="140207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972032-F5D6-4B1F-A048-B4A234F1B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Отказ от приемки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5CF660-6B6A-476B-86AF-6EB4AF9BED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57" t="18975" r="16215" b="10975"/>
          <a:stretch/>
        </p:blipFill>
        <p:spPr>
          <a:xfrm>
            <a:off x="1341120" y="1280160"/>
            <a:ext cx="9144000" cy="549483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E6D9DCC-6CA4-4B20-8B46-0B83009C8BB4}"/>
              </a:ext>
            </a:extLst>
          </p:cNvPr>
          <p:cNvSpPr/>
          <p:nvPr/>
        </p:nvSpPr>
        <p:spPr>
          <a:xfrm>
            <a:off x="8952411" y="1981592"/>
            <a:ext cx="30915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595959"/>
                </a:solidFill>
              </a:rPr>
              <a:t>Паспорта процессов 1.31, Процесс 10.3, Рисунок 45</a:t>
            </a:r>
          </a:p>
        </p:txBody>
      </p:sp>
    </p:spTree>
    <p:extLst>
      <p:ext uri="{BB962C8B-B14F-4D97-AF65-F5344CB8AC3E}">
        <p14:creationId xmlns:p14="http://schemas.microsoft.com/office/powerpoint/2010/main" val="323214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438FFE-F50D-4327-81A7-0D7EFF4AB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208" y="412091"/>
            <a:ext cx="10884451" cy="331522"/>
          </a:xfrm>
        </p:spPr>
        <p:txBody>
          <a:bodyPr/>
          <a:lstStyle/>
          <a:p>
            <a:r>
              <a:rPr lang="ru-RU" dirty="0"/>
              <a:t>Прочие процессы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FD5163-D4D0-4FA2-A26A-46A1E413ACAD}"/>
              </a:ext>
            </a:extLst>
          </p:cNvPr>
          <p:cNvSpPr txBox="1"/>
          <p:nvPr/>
        </p:nvSpPr>
        <p:spPr>
          <a:xfrm>
            <a:off x="461555" y="1524000"/>
            <a:ext cx="11067104" cy="4450080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spcBef>
                <a:spcPts val="42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595959"/>
                </a:solidFill>
              </a:rPr>
              <a:t>Возврат поставщику выполняется так же, как обычная отгрузка, но тип отгрузки указывается 2 (возврат)</a:t>
            </a:r>
          </a:p>
          <a:p>
            <a:pPr marL="285750" indent="-285750">
              <a:spcBef>
                <a:spcPts val="42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595959"/>
                </a:solidFill>
              </a:rPr>
              <a:t>Приемка товара, ранее отгруженного на незарегистрированное место деятельности, выполняется согласно паспорта процесса 4.4.2.</a:t>
            </a:r>
          </a:p>
          <a:p>
            <a:pPr marL="285750" indent="-285750">
              <a:spcBef>
                <a:spcPts val="42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595959"/>
                </a:solidFill>
              </a:rPr>
              <a:t>Смена «владельца» ЛП при </a:t>
            </a:r>
            <a:r>
              <a:rPr lang="ru-RU" dirty="0" err="1">
                <a:solidFill>
                  <a:srgbClr val="595959"/>
                </a:solidFill>
              </a:rPr>
              <a:t>госпоставках</a:t>
            </a:r>
            <a:r>
              <a:rPr lang="ru-RU" dirty="0">
                <a:solidFill>
                  <a:srgbClr val="595959"/>
                </a:solidFill>
              </a:rPr>
              <a:t> выполняется согласно паспорта процесса 4.7</a:t>
            </a:r>
          </a:p>
          <a:p>
            <a:pPr marL="285750" indent="-285750">
              <a:spcBef>
                <a:spcPts val="42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595959"/>
                </a:solidFill>
              </a:rPr>
              <a:t>Возврат приостановленных ЛП выполняется согласно паспорта процесса 7.2</a:t>
            </a:r>
          </a:p>
        </p:txBody>
      </p:sp>
    </p:spTree>
    <p:extLst>
      <p:ext uri="{BB962C8B-B14F-4D97-AF65-F5344CB8AC3E}">
        <p14:creationId xmlns:p14="http://schemas.microsoft.com/office/powerpoint/2010/main" val="221648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-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845" y="21853"/>
            <a:ext cx="12160310" cy="6827233"/>
          </a:xfrm>
          <a:prstGeom prst="rect">
            <a:avLst/>
          </a:prstGeom>
        </p:spPr>
      </p:pic>
      <p:sp>
        <p:nvSpPr>
          <p:cNvPr id="7" name="Rectangle 25"/>
          <p:cNvSpPr/>
          <p:nvPr/>
        </p:nvSpPr>
        <p:spPr>
          <a:xfrm>
            <a:off x="15845" y="8913"/>
            <a:ext cx="12160310" cy="6840175"/>
          </a:xfrm>
          <a:prstGeom prst="rect">
            <a:avLst/>
          </a:prstGeom>
          <a:solidFill>
            <a:srgbClr val="008EC9">
              <a:alpha val="40000"/>
            </a:srgb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94" dirty="0"/>
          </a:p>
        </p:txBody>
      </p:sp>
      <p:pic>
        <p:nvPicPr>
          <p:cNvPr id="8" name="Рисунок 7" descr="crpt-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4277" y="4862450"/>
            <a:ext cx="3811881" cy="1399158"/>
          </a:xfrm>
          <a:prstGeom prst="rect">
            <a:avLst/>
          </a:prstGeom>
        </p:spPr>
      </p:pic>
      <p:pic>
        <p:nvPicPr>
          <p:cNvPr id="9" name="Рисунок 8" descr="CZ-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2169" y="355218"/>
            <a:ext cx="1522312" cy="2730096"/>
          </a:xfrm>
          <a:prstGeom prst="rect">
            <a:avLst/>
          </a:prstGeom>
        </p:spPr>
      </p:pic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7430" y="10497"/>
          <a:ext cx="1583" cy="1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2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3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30" y="10497"/>
                        <a:ext cx="1583" cy="15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>
            <a:extLst>
              <a:ext uri="{FF2B5EF4-FFF2-40B4-BE49-F238E27FC236}">
                <a16:creationId xmlns:a16="http://schemas.microsoft.com/office/drawing/2014/main" id="{8D9D4EB3-68AC-4A54-9A5C-DB42922F2F7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5845" y="0"/>
            <a:ext cx="162051" cy="162051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5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3737587" y="1609397"/>
            <a:ext cx="7793854" cy="3617825"/>
          </a:xfrm>
        </p:spPr>
        <p:txBody>
          <a:bodyPr anchor="ctr"/>
          <a:lstStyle/>
          <a:p>
            <a:r>
              <a:rPr lang="ru-RU" sz="3675" dirty="0"/>
              <a:t>Вывод лекарств из оборота </a:t>
            </a:r>
            <a:br>
              <a:rPr lang="ru-RU" sz="3675" dirty="0"/>
            </a:br>
            <a:r>
              <a:rPr lang="ru-RU" sz="3675" dirty="0"/>
              <a:t>в розницу</a:t>
            </a:r>
            <a:r>
              <a:rPr lang="en-US" sz="3675" dirty="0"/>
              <a:t> </a:t>
            </a:r>
            <a:r>
              <a:rPr lang="ru-RU" sz="3675" dirty="0"/>
              <a:t>и по </a:t>
            </a:r>
            <a:r>
              <a:rPr lang="ru-RU" sz="3675" dirty="0" err="1"/>
              <a:t>по</a:t>
            </a:r>
            <a:r>
              <a:rPr lang="ru-RU" sz="3675" dirty="0"/>
              <a:t> льготе</a:t>
            </a:r>
            <a:br>
              <a:rPr lang="ru-RU" sz="3675" dirty="0"/>
            </a:br>
            <a:br>
              <a:rPr lang="ru-RU" dirty="0"/>
            </a:br>
            <a:br>
              <a:rPr lang="ru-RU" sz="2042" dirty="0"/>
            </a:br>
            <a:br>
              <a:rPr lang="ru-RU" sz="2042" dirty="0"/>
            </a:br>
            <a:endParaRPr lang="ru-RU" sz="2042" b="0" dirty="0"/>
          </a:p>
        </p:txBody>
      </p:sp>
    </p:spTree>
    <p:extLst>
      <p:ext uri="{BB962C8B-B14F-4D97-AF65-F5344CB8AC3E}">
        <p14:creationId xmlns:p14="http://schemas.microsoft.com/office/powerpoint/2010/main" val="344880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 hidden="1">
            <a:extLst>
              <a:ext uri="{FF2B5EF4-FFF2-40B4-BE49-F238E27FC236}">
                <a16:creationId xmlns:a16="http://schemas.microsoft.com/office/drawing/2014/main" id="{ABC22FF6-FF23-4DB4-854B-E5349817988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7428" y="10497"/>
          <a:ext cx="1584" cy="1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4" name="think-cell Slide" r:id="rId5" imgW="415" imgH="416" progId="TCLayout.ActiveDocument.1">
                  <p:embed/>
                </p:oleObj>
              </mc:Choice>
              <mc:Fallback>
                <p:oleObj name="think-cell Slide" r:id="rId5" imgW="415" imgH="416" progId="TCLayout.ActiveDocument.1">
                  <p:embed/>
                  <p:pic>
                    <p:nvPicPr>
                      <p:cNvPr id="12" name="Объект 11" hidden="1">
                        <a:extLst>
                          <a:ext uri="{FF2B5EF4-FFF2-40B4-BE49-F238E27FC236}">
                            <a16:creationId xmlns:a16="http://schemas.microsoft.com/office/drawing/2014/main" id="{ABC22FF6-FF23-4DB4-854B-E534981798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428" y="10497"/>
                        <a:ext cx="1584" cy="15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4CE4E148-5FD9-4CF4-8565-CD415F31778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5845" y="8913"/>
            <a:ext cx="158337" cy="158337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394" b="1" dirty="0">
              <a:solidFill>
                <a:srgbClr val="FFFFFF"/>
              </a:solidFill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206" y="368256"/>
            <a:ext cx="10128148" cy="331536"/>
          </a:xfrm>
        </p:spPr>
        <p:txBody>
          <a:bodyPr/>
          <a:lstStyle/>
          <a:p>
            <a:r>
              <a:rPr lang="ru-RU" dirty="0"/>
              <a:t>Схема информационного обмена с МДЛП через ККТ и РВ </a:t>
            </a:r>
            <a:endParaRPr lang="en-US" dirty="0"/>
          </a:p>
        </p:txBody>
      </p:sp>
      <p:pic>
        <p:nvPicPr>
          <p:cNvPr id="4" name="Picture 3"/>
          <p:cNvPicPr preferRelativeResize="0"/>
          <p:nvPr/>
        </p:nvPicPr>
        <p:blipFill rotWithShape="1">
          <a:blip r:embed="rId7">
            <a:alphaModFix/>
          </a:blip>
          <a:srcRect l="-57" t="571" r="55" b="32592"/>
          <a:stretch/>
        </p:blipFill>
        <p:spPr>
          <a:xfrm>
            <a:off x="11353227" y="111163"/>
            <a:ext cx="729303" cy="939109"/>
          </a:xfrm>
          <a:custGeom>
            <a:avLst/>
            <a:gdLst>
              <a:gd name="connsiteX0" fmla="*/ 193149 w 1158868"/>
              <a:gd name="connsiteY0" fmla="*/ 0 h 1492250"/>
              <a:gd name="connsiteX1" fmla="*/ 965719 w 1158868"/>
              <a:gd name="connsiteY1" fmla="*/ 0 h 1492250"/>
              <a:gd name="connsiteX2" fmla="*/ 1158868 w 1158868"/>
              <a:gd name="connsiteY2" fmla="*/ 193149 h 1492250"/>
              <a:gd name="connsiteX3" fmla="*/ 1158868 w 1158868"/>
              <a:gd name="connsiteY3" fmla="*/ 1299101 h 1492250"/>
              <a:gd name="connsiteX4" fmla="*/ 965719 w 1158868"/>
              <a:gd name="connsiteY4" fmla="*/ 1492250 h 1492250"/>
              <a:gd name="connsiteX5" fmla="*/ 193149 w 1158868"/>
              <a:gd name="connsiteY5" fmla="*/ 1492250 h 1492250"/>
              <a:gd name="connsiteX6" fmla="*/ 0 w 1158868"/>
              <a:gd name="connsiteY6" fmla="*/ 1299101 h 1492250"/>
              <a:gd name="connsiteX7" fmla="*/ 0 w 1158868"/>
              <a:gd name="connsiteY7" fmla="*/ 193149 h 1492250"/>
              <a:gd name="connsiteX8" fmla="*/ 193149 w 1158868"/>
              <a:gd name="connsiteY8" fmla="*/ 0 h 149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68" h="1492250">
                <a:moveTo>
                  <a:pt x="193149" y="0"/>
                </a:moveTo>
                <a:lnTo>
                  <a:pt x="965719" y="0"/>
                </a:lnTo>
                <a:cubicBezTo>
                  <a:pt x="1072392" y="0"/>
                  <a:pt x="1158868" y="86476"/>
                  <a:pt x="1158868" y="193149"/>
                </a:cubicBezTo>
                <a:lnTo>
                  <a:pt x="1158868" y="1299101"/>
                </a:lnTo>
                <a:cubicBezTo>
                  <a:pt x="1158868" y="1405774"/>
                  <a:pt x="1072392" y="1492250"/>
                  <a:pt x="965719" y="1492250"/>
                </a:cubicBezTo>
                <a:lnTo>
                  <a:pt x="193149" y="1492250"/>
                </a:lnTo>
                <a:cubicBezTo>
                  <a:pt x="86476" y="1492250"/>
                  <a:pt x="0" y="1405774"/>
                  <a:pt x="0" y="1299101"/>
                </a:cubicBezTo>
                <a:lnTo>
                  <a:pt x="0" y="193149"/>
                </a:lnTo>
                <a:cubicBezTo>
                  <a:pt x="0" y="86476"/>
                  <a:pt x="86476" y="0"/>
                  <a:pt x="193149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FDA34333-D0D2-4C07-9762-9F2AEEB737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1627" y="1265769"/>
            <a:ext cx="9488748" cy="5583319"/>
          </a:xfrm>
          <a:prstGeom prst="rect">
            <a:avLst/>
          </a:prstGeom>
        </p:spPr>
      </p:pic>
      <p:sp>
        <p:nvSpPr>
          <p:cNvPr id="5" name="Стрелка: изогнутая вправо 4">
            <a:extLst>
              <a:ext uri="{FF2B5EF4-FFF2-40B4-BE49-F238E27FC236}">
                <a16:creationId xmlns:a16="http://schemas.microsoft.com/office/drawing/2014/main" id="{3EBE1C51-DEC3-48CB-A6E4-313A14C9C97E}"/>
              </a:ext>
            </a:extLst>
          </p:cNvPr>
          <p:cNvSpPr/>
          <p:nvPr/>
        </p:nvSpPr>
        <p:spPr>
          <a:xfrm rot="5400000">
            <a:off x="3634030" y="3589315"/>
            <a:ext cx="1683995" cy="1770600"/>
          </a:xfrm>
          <a:prstGeom prst="curvedRightArrow">
            <a:avLst/>
          </a:prstGeom>
          <a:solidFill>
            <a:srgbClr val="EFEB2E">
              <a:alpha val="41176"/>
            </a:srgbClr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341" tIns="46671" rIns="93341" bIns="4667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25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39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 descr="РВ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02805" y="1300673"/>
            <a:ext cx="2576751" cy="495802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388DA4-53A0-455E-A56A-841D4B56B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208" y="408196"/>
            <a:ext cx="10884451" cy="339311"/>
          </a:xfrm>
        </p:spPr>
        <p:txBody>
          <a:bodyPr/>
          <a:lstStyle/>
          <a:p>
            <a:r>
              <a:rPr lang="ru-RU" sz="2450" dirty="0"/>
              <a:t>Регистратор выбытия – внешний вид и комплектация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806835-4D5A-4A7A-98B9-FAC02C940DC9}"/>
              </a:ext>
            </a:extLst>
          </p:cNvPr>
          <p:cNvSpPr txBox="1"/>
          <p:nvPr/>
        </p:nvSpPr>
        <p:spPr>
          <a:xfrm>
            <a:off x="590335" y="2022349"/>
            <a:ext cx="7115486" cy="3165566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203" tIns="45601" rIns="91203" bIns="45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17" indent="-342017"/>
            <a:r>
              <a:rPr lang="ru-RU" sz="1633" b="1" dirty="0">
                <a:solidFill>
                  <a:srgbClr val="595959"/>
                </a:solidFill>
              </a:rPr>
              <a:t>Встроенный сканер – </a:t>
            </a:r>
            <a:r>
              <a:rPr lang="ru-RU" sz="1633" dirty="0">
                <a:solidFill>
                  <a:srgbClr val="595959"/>
                </a:solidFill>
              </a:rPr>
              <a:t>для сканирования </a:t>
            </a:r>
            <a:r>
              <a:rPr lang="en-US" sz="1633" dirty="0" err="1">
                <a:solidFill>
                  <a:srgbClr val="595959"/>
                </a:solidFill>
              </a:rPr>
              <a:t>DataMatrix</a:t>
            </a:r>
            <a:endParaRPr lang="ru-RU" sz="1633" dirty="0">
              <a:solidFill>
                <a:srgbClr val="595959"/>
              </a:solidFill>
            </a:endParaRPr>
          </a:p>
          <a:p>
            <a:pPr marL="342017" indent="-342017"/>
            <a:endParaRPr lang="ru-RU" sz="1633" dirty="0">
              <a:solidFill>
                <a:srgbClr val="595959"/>
              </a:solidFill>
            </a:endParaRPr>
          </a:p>
          <a:p>
            <a:pPr marL="342017" indent="-342017"/>
            <a:r>
              <a:rPr lang="ru-RU" sz="1633" b="1" dirty="0">
                <a:solidFill>
                  <a:srgbClr val="595959"/>
                </a:solidFill>
              </a:rPr>
              <a:t>Экран и клавиатура – </a:t>
            </a:r>
            <a:r>
              <a:rPr lang="ru-RU" sz="1633" dirty="0">
                <a:solidFill>
                  <a:srgbClr val="595959"/>
                </a:solidFill>
              </a:rPr>
              <a:t>для управления устройством</a:t>
            </a:r>
          </a:p>
          <a:p>
            <a:pPr marL="342017" indent="-342017"/>
            <a:endParaRPr lang="ru-RU" sz="1633" dirty="0">
              <a:solidFill>
                <a:srgbClr val="595959"/>
              </a:solidFill>
            </a:endParaRPr>
          </a:p>
          <a:p>
            <a:pPr marL="342017" indent="-342017"/>
            <a:r>
              <a:rPr lang="en-US" sz="1633" b="1" dirty="0">
                <a:solidFill>
                  <a:srgbClr val="595959"/>
                </a:solidFill>
              </a:rPr>
              <a:t>Wi</a:t>
            </a:r>
            <a:r>
              <a:rPr lang="ru-RU" sz="1633" b="1" dirty="0">
                <a:solidFill>
                  <a:srgbClr val="595959"/>
                </a:solidFill>
              </a:rPr>
              <a:t>-</a:t>
            </a:r>
            <a:r>
              <a:rPr lang="en-US" sz="1633" b="1" dirty="0">
                <a:solidFill>
                  <a:srgbClr val="595959"/>
                </a:solidFill>
              </a:rPr>
              <a:t>Fi</a:t>
            </a:r>
            <a:r>
              <a:rPr lang="ru-RU" sz="1633" b="1" dirty="0">
                <a:solidFill>
                  <a:srgbClr val="595959"/>
                </a:solidFill>
              </a:rPr>
              <a:t>, </a:t>
            </a:r>
            <a:r>
              <a:rPr lang="en-US" sz="1633" b="1" dirty="0">
                <a:solidFill>
                  <a:srgbClr val="595959"/>
                </a:solidFill>
              </a:rPr>
              <a:t>Ethernet</a:t>
            </a:r>
            <a:r>
              <a:rPr lang="ru-RU" sz="1633" b="1" dirty="0">
                <a:solidFill>
                  <a:srgbClr val="595959"/>
                </a:solidFill>
              </a:rPr>
              <a:t> – </a:t>
            </a:r>
            <a:r>
              <a:rPr lang="ru-RU" sz="1633" dirty="0">
                <a:solidFill>
                  <a:srgbClr val="595959"/>
                </a:solidFill>
              </a:rPr>
              <a:t>для подключения к внутренней сети аптеки </a:t>
            </a:r>
          </a:p>
          <a:p>
            <a:pPr marL="342017" indent="-342017"/>
            <a:r>
              <a:rPr lang="ru-RU" sz="1633" dirty="0">
                <a:solidFill>
                  <a:srgbClr val="595959"/>
                </a:solidFill>
              </a:rPr>
              <a:t>или мед. организации</a:t>
            </a:r>
          </a:p>
          <a:p>
            <a:pPr marL="342017" indent="-342017"/>
            <a:endParaRPr lang="en-US" sz="1633" b="1" dirty="0">
              <a:solidFill>
                <a:srgbClr val="595959"/>
              </a:solidFill>
            </a:endParaRPr>
          </a:p>
          <a:p>
            <a:pPr marL="342017" indent="-342017"/>
            <a:r>
              <a:rPr lang="ru-RU" sz="1633" b="1" dirty="0">
                <a:solidFill>
                  <a:srgbClr val="595959"/>
                </a:solidFill>
              </a:rPr>
              <a:t>Возможность подключения </a:t>
            </a:r>
            <a:r>
              <a:rPr lang="en-US" sz="1633" b="1" dirty="0">
                <a:solidFill>
                  <a:srgbClr val="595959"/>
                </a:solidFill>
              </a:rPr>
              <a:t>GSM</a:t>
            </a:r>
            <a:r>
              <a:rPr lang="ru-RU" sz="1633" b="1" dirty="0">
                <a:solidFill>
                  <a:srgbClr val="595959"/>
                </a:solidFill>
              </a:rPr>
              <a:t>-модема – </a:t>
            </a:r>
            <a:r>
              <a:rPr lang="ru-RU" sz="1633" dirty="0">
                <a:solidFill>
                  <a:srgbClr val="595959"/>
                </a:solidFill>
              </a:rPr>
              <a:t>на случай, если</a:t>
            </a:r>
          </a:p>
          <a:p>
            <a:pPr marL="342017" indent="-342017"/>
            <a:r>
              <a:rPr lang="ru-RU" sz="1633" dirty="0">
                <a:solidFill>
                  <a:srgbClr val="595959"/>
                </a:solidFill>
              </a:rPr>
              <a:t>Аптека или мед. организация не подключена к сети интернет</a:t>
            </a:r>
          </a:p>
          <a:p>
            <a:pPr marL="342017" indent="-342017"/>
            <a:endParaRPr lang="ru-RU" sz="1633" b="1" dirty="0">
              <a:solidFill>
                <a:srgbClr val="595959"/>
              </a:solidFill>
            </a:endParaRPr>
          </a:p>
          <a:p>
            <a:pPr marL="342017" indent="-342017"/>
            <a:r>
              <a:rPr lang="ru-RU" sz="1633" b="1" dirty="0">
                <a:solidFill>
                  <a:srgbClr val="595959"/>
                </a:solidFill>
              </a:rPr>
              <a:t>Модуль безопасности (СКЗИ) – </a:t>
            </a:r>
            <a:r>
              <a:rPr lang="ru-RU" sz="1633" dirty="0">
                <a:solidFill>
                  <a:srgbClr val="595959"/>
                </a:solidFill>
              </a:rPr>
              <a:t>для проверки крипто-кода</a:t>
            </a:r>
          </a:p>
          <a:p>
            <a:pPr marL="342017" indent="-342017"/>
            <a:r>
              <a:rPr lang="ru-RU" sz="1633" dirty="0">
                <a:solidFill>
                  <a:srgbClr val="595959"/>
                </a:solidFill>
              </a:rPr>
              <a:t>Кода маркировки</a:t>
            </a:r>
          </a:p>
          <a:p>
            <a:pPr marL="342017" indent="-342017"/>
            <a:endParaRPr lang="ru-RU" sz="1633" dirty="0">
              <a:solidFill>
                <a:srgbClr val="595959"/>
              </a:solidFill>
            </a:endParaRPr>
          </a:p>
          <a:p>
            <a:pPr marL="342017" indent="-342017"/>
            <a:r>
              <a:rPr lang="ru-RU" sz="1633" b="1" dirty="0">
                <a:solidFill>
                  <a:srgbClr val="595959"/>
                </a:solidFill>
              </a:rPr>
              <a:t>Аккумулятор</a:t>
            </a:r>
          </a:p>
          <a:p>
            <a:pPr marL="342017" indent="-342017"/>
            <a:endParaRPr lang="ru-RU" sz="1633" b="1" dirty="0">
              <a:solidFill>
                <a:srgbClr val="595959"/>
              </a:solidFill>
            </a:endParaRPr>
          </a:p>
          <a:p>
            <a:pPr marL="342017" indent="-342017"/>
            <a:r>
              <a:rPr lang="ru-RU" sz="1633" b="1" dirty="0">
                <a:solidFill>
                  <a:srgbClr val="595959"/>
                </a:solidFill>
              </a:rPr>
              <a:t>Модуль </a:t>
            </a:r>
            <a:r>
              <a:rPr lang="ru-RU" sz="1633" b="1" dirty="0" err="1">
                <a:solidFill>
                  <a:srgbClr val="595959"/>
                </a:solidFill>
              </a:rPr>
              <a:t>Глонасс</a:t>
            </a:r>
            <a:r>
              <a:rPr lang="ru-RU" sz="1633" b="1" dirty="0">
                <a:solidFill>
                  <a:srgbClr val="595959"/>
                </a:solidFill>
              </a:rPr>
              <a:t> – </a:t>
            </a:r>
            <a:r>
              <a:rPr lang="ru-RU" sz="1633" dirty="0">
                <a:solidFill>
                  <a:srgbClr val="595959"/>
                </a:solidFill>
              </a:rPr>
              <a:t>для контроля соответствия места осуществления </a:t>
            </a:r>
          </a:p>
          <a:p>
            <a:pPr marL="342017" indent="-342017"/>
            <a:r>
              <a:rPr lang="ru-RU" sz="1633" dirty="0">
                <a:solidFill>
                  <a:srgbClr val="595959"/>
                </a:solidFill>
              </a:rPr>
              <a:t>выбытия лекарственного препарата фактическому</a:t>
            </a:r>
          </a:p>
          <a:p>
            <a:pPr marL="342017" indent="-342017"/>
            <a:endParaRPr lang="ru-RU" sz="1633" b="1" dirty="0">
              <a:solidFill>
                <a:srgbClr val="595959"/>
              </a:solidFill>
            </a:endParaRPr>
          </a:p>
          <a:p>
            <a:pPr marL="342017" indent="-342017"/>
            <a:r>
              <a:rPr lang="ru-RU" sz="1633" b="1" dirty="0">
                <a:solidFill>
                  <a:srgbClr val="595959"/>
                </a:solidFill>
              </a:rPr>
              <a:t>Краткая инструкция по использованию</a:t>
            </a:r>
          </a:p>
        </p:txBody>
      </p:sp>
      <p:grpSp>
        <p:nvGrpSpPr>
          <p:cNvPr id="11" name="Группа 10"/>
          <p:cNvGrpSpPr>
            <a:grpSpLocks noChangeAspect="1"/>
          </p:cNvGrpSpPr>
          <p:nvPr/>
        </p:nvGrpSpPr>
        <p:grpSpPr>
          <a:xfrm>
            <a:off x="254722" y="1742088"/>
            <a:ext cx="257239" cy="257240"/>
            <a:chOff x="6526213" y="2527300"/>
            <a:chExt cx="306387" cy="306388"/>
          </a:xfrm>
        </p:grpSpPr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6526213" y="2527300"/>
              <a:ext cx="306387" cy="306388"/>
            </a:xfrm>
            <a:prstGeom prst="ellipse">
              <a:avLst/>
            </a:prstGeom>
            <a:solidFill>
              <a:srgbClr val="F6F4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37" dirty="0">
                <a:solidFill>
                  <a:srgbClr val="595959"/>
                </a:solidFill>
                <a:latin typeface="PT Sans Caption" pitchFamily="34" charset="-52"/>
              </a:endParaRPr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6604000" y="2606675"/>
              <a:ext cx="150813" cy="146050"/>
            </a:xfrm>
            <a:custGeom>
              <a:avLst/>
              <a:gdLst>
                <a:gd name="T0" fmla="*/ 64993 w 84"/>
                <a:gd name="T1" fmla="*/ 120958 h 81"/>
                <a:gd name="T2" fmla="*/ 12637 w 84"/>
                <a:gd name="T3" fmla="*/ 70408 h 81"/>
                <a:gd name="T4" fmla="*/ 0 w 84"/>
                <a:gd name="T5" fmla="*/ 81241 h 81"/>
                <a:gd name="T6" fmla="*/ 68604 w 84"/>
                <a:gd name="T7" fmla="*/ 146233 h 81"/>
                <a:gd name="T8" fmla="*/ 151650 w 84"/>
                <a:gd name="T9" fmla="*/ 7221 h 81"/>
                <a:gd name="T10" fmla="*/ 137207 w 84"/>
                <a:gd name="T11" fmla="*/ 0 h 81"/>
                <a:gd name="T12" fmla="*/ 64993 w 84"/>
                <a:gd name="T13" fmla="*/ 120958 h 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4"/>
                <a:gd name="T22" fmla="*/ 0 h 81"/>
                <a:gd name="T23" fmla="*/ 84 w 84"/>
                <a:gd name="T24" fmla="*/ 81 h 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4" h="81">
                  <a:moveTo>
                    <a:pt x="36" y="67"/>
                  </a:moveTo>
                  <a:lnTo>
                    <a:pt x="7" y="39"/>
                  </a:lnTo>
                  <a:lnTo>
                    <a:pt x="0" y="45"/>
                  </a:lnTo>
                  <a:lnTo>
                    <a:pt x="38" y="81"/>
                  </a:lnTo>
                  <a:lnTo>
                    <a:pt x="84" y="4"/>
                  </a:lnTo>
                  <a:lnTo>
                    <a:pt x="76" y="0"/>
                  </a:lnTo>
                  <a:lnTo>
                    <a:pt x="36" y="67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37" dirty="0"/>
            </a:p>
          </p:txBody>
        </p:sp>
      </p:grpSp>
      <p:grpSp>
        <p:nvGrpSpPr>
          <p:cNvPr id="23" name="Группа 22"/>
          <p:cNvGrpSpPr>
            <a:grpSpLocks noChangeAspect="1"/>
          </p:cNvGrpSpPr>
          <p:nvPr/>
        </p:nvGrpSpPr>
        <p:grpSpPr>
          <a:xfrm>
            <a:off x="251871" y="1261857"/>
            <a:ext cx="257239" cy="257240"/>
            <a:chOff x="6526213" y="2527300"/>
            <a:chExt cx="306387" cy="306388"/>
          </a:xfrm>
        </p:grpSpPr>
        <p:sp>
          <p:nvSpPr>
            <p:cNvPr id="24" name="Oval 16"/>
            <p:cNvSpPr>
              <a:spLocks noChangeArrowheads="1"/>
            </p:cNvSpPr>
            <p:nvPr/>
          </p:nvSpPr>
          <p:spPr bwMode="auto">
            <a:xfrm>
              <a:off x="6526213" y="2527300"/>
              <a:ext cx="306387" cy="306388"/>
            </a:xfrm>
            <a:prstGeom prst="ellipse">
              <a:avLst/>
            </a:prstGeom>
            <a:solidFill>
              <a:srgbClr val="F6F4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37" dirty="0">
                <a:solidFill>
                  <a:srgbClr val="595959"/>
                </a:solidFill>
                <a:latin typeface="PT Sans Caption" pitchFamily="34" charset="-52"/>
              </a:endParaRPr>
            </a:p>
          </p:txBody>
        </p:sp>
        <p:sp>
          <p:nvSpPr>
            <p:cNvPr id="25" name="Freeform 17"/>
            <p:cNvSpPr>
              <a:spLocks/>
            </p:cNvSpPr>
            <p:nvPr/>
          </p:nvSpPr>
          <p:spPr bwMode="auto">
            <a:xfrm>
              <a:off x="6604000" y="2606675"/>
              <a:ext cx="150813" cy="146050"/>
            </a:xfrm>
            <a:custGeom>
              <a:avLst/>
              <a:gdLst>
                <a:gd name="T0" fmla="*/ 64993 w 84"/>
                <a:gd name="T1" fmla="*/ 120958 h 81"/>
                <a:gd name="T2" fmla="*/ 12637 w 84"/>
                <a:gd name="T3" fmla="*/ 70408 h 81"/>
                <a:gd name="T4" fmla="*/ 0 w 84"/>
                <a:gd name="T5" fmla="*/ 81241 h 81"/>
                <a:gd name="T6" fmla="*/ 68604 w 84"/>
                <a:gd name="T7" fmla="*/ 146233 h 81"/>
                <a:gd name="T8" fmla="*/ 151650 w 84"/>
                <a:gd name="T9" fmla="*/ 7221 h 81"/>
                <a:gd name="T10" fmla="*/ 137207 w 84"/>
                <a:gd name="T11" fmla="*/ 0 h 81"/>
                <a:gd name="T12" fmla="*/ 64993 w 84"/>
                <a:gd name="T13" fmla="*/ 120958 h 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4"/>
                <a:gd name="T22" fmla="*/ 0 h 81"/>
                <a:gd name="T23" fmla="*/ 84 w 84"/>
                <a:gd name="T24" fmla="*/ 81 h 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4" h="81">
                  <a:moveTo>
                    <a:pt x="36" y="67"/>
                  </a:moveTo>
                  <a:lnTo>
                    <a:pt x="7" y="39"/>
                  </a:lnTo>
                  <a:lnTo>
                    <a:pt x="0" y="45"/>
                  </a:lnTo>
                  <a:lnTo>
                    <a:pt x="38" y="81"/>
                  </a:lnTo>
                  <a:lnTo>
                    <a:pt x="84" y="4"/>
                  </a:lnTo>
                  <a:lnTo>
                    <a:pt x="76" y="0"/>
                  </a:lnTo>
                  <a:lnTo>
                    <a:pt x="36" y="67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37" dirty="0"/>
            </a:p>
          </p:txBody>
        </p:sp>
      </p:grpSp>
      <p:grpSp>
        <p:nvGrpSpPr>
          <p:cNvPr id="26" name="Группа 25"/>
          <p:cNvGrpSpPr>
            <a:grpSpLocks noChangeAspect="1"/>
          </p:cNvGrpSpPr>
          <p:nvPr/>
        </p:nvGrpSpPr>
        <p:grpSpPr>
          <a:xfrm>
            <a:off x="267787" y="3191260"/>
            <a:ext cx="257239" cy="257240"/>
            <a:chOff x="6526213" y="2527300"/>
            <a:chExt cx="306387" cy="306388"/>
          </a:xfrm>
        </p:grpSpPr>
        <p:sp>
          <p:nvSpPr>
            <p:cNvPr id="27" name="Oval 16"/>
            <p:cNvSpPr>
              <a:spLocks noChangeArrowheads="1"/>
            </p:cNvSpPr>
            <p:nvPr/>
          </p:nvSpPr>
          <p:spPr bwMode="auto">
            <a:xfrm>
              <a:off x="6526213" y="2527300"/>
              <a:ext cx="306387" cy="306388"/>
            </a:xfrm>
            <a:prstGeom prst="ellipse">
              <a:avLst/>
            </a:prstGeom>
            <a:solidFill>
              <a:srgbClr val="F6F4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37" dirty="0">
                <a:solidFill>
                  <a:srgbClr val="595959"/>
                </a:solidFill>
                <a:latin typeface="PT Sans Caption" pitchFamily="34" charset="-52"/>
              </a:endParaRPr>
            </a:p>
          </p:txBody>
        </p:sp>
        <p:sp>
          <p:nvSpPr>
            <p:cNvPr id="28" name="Freeform 17"/>
            <p:cNvSpPr>
              <a:spLocks/>
            </p:cNvSpPr>
            <p:nvPr/>
          </p:nvSpPr>
          <p:spPr bwMode="auto">
            <a:xfrm>
              <a:off x="6604000" y="2606675"/>
              <a:ext cx="150813" cy="146050"/>
            </a:xfrm>
            <a:custGeom>
              <a:avLst/>
              <a:gdLst>
                <a:gd name="T0" fmla="*/ 64993 w 84"/>
                <a:gd name="T1" fmla="*/ 120958 h 81"/>
                <a:gd name="T2" fmla="*/ 12637 w 84"/>
                <a:gd name="T3" fmla="*/ 70408 h 81"/>
                <a:gd name="T4" fmla="*/ 0 w 84"/>
                <a:gd name="T5" fmla="*/ 81241 h 81"/>
                <a:gd name="T6" fmla="*/ 68604 w 84"/>
                <a:gd name="T7" fmla="*/ 146233 h 81"/>
                <a:gd name="T8" fmla="*/ 151650 w 84"/>
                <a:gd name="T9" fmla="*/ 7221 h 81"/>
                <a:gd name="T10" fmla="*/ 137207 w 84"/>
                <a:gd name="T11" fmla="*/ 0 h 81"/>
                <a:gd name="T12" fmla="*/ 64993 w 84"/>
                <a:gd name="T13" fmla="*/ 120958 h 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4"/>
                <a:gd name="T22" fmla="*/ 0 h 81"/>
                <a:gd name="T23" fmla="*/ 84 w 84"/>
                <a:gd name="T24" fmla="*/ 81 h 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4" h="81">
                  <a:moveTo>
                    <a:pt x="36" y="67"/>
                  </a:moveTo>
                  <a:lnTo>
                    <a:pt x="7" y="39"/>
                  </a:lnTo>
                  <a:lnTo>
                    <a:pt x="0" y="45"/>
                  </a:lnTo>
                  <a:lnTo>
                    <a:pt x="38" y="81"/>
                  </a:lnTo>
                  <a:lnTo>
                    <a:pt x="84" y="4"/>
                  </a:lnTo>
                  <a:lnTo>
                    <a:pt x="76" y="0"/>
                  </a:lnTo>
                  <a:lnTo>
                    <a:pt x="36" y="67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37" dirty="0"/>
            </a:p>
          </p:txBody>
        </p:sp>
      </p:grpSp>
      <p:grpSp>
        <p:nvGrpSpPr>
          <p:cNvPr id="29" name="Группа 28"/>
          <p:cNvGrpSpPr>
            <a:grpSpLocks noChangeAspect="1"/>
          </p:cNvGrpSpPr>
          <p:nvPr/>
        </p:nvGrpSpPr>
        <p:grpSpPr>
          <a:xfrm>
            <a:off x="267787" y="2409520"/>
            <a:ext cx="257239" cy="257240"/>
            <a:chOff x="6526213" y="2527300"/>
            <a:chExt cx="306387" cy="306388"/>
          </a:xfrm>
        </p:grpSpPr>
        <p:sp>
          <p:nvSpPr>
            <p:cNvPr id="30" name="Oval 16"/>
            <p:cNvSpPr>
              <a:spLocks noChangeArrowheads="1"/>
            </p:cNvSpPr>
            <p:nvPr/>
          </p:nvSpPr>
          <p:spPr bwMode="auto">
            <a:xfrm>
              <a:off x="6526213" y="2527300"/>
              <a:ext cx="306387" cy="306388"/>
            </a:xfrm>
            <a:prstGeom prst="ellipse">
              <a:avLst/>
            </a:prstGeom>
            <a:solidFill>
              <a:srgbClr val="F6F4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37" dirty="0">
                <a:solidFill>
                  <a:srgbClr val="595959"/>
                </a:solidFill>
                <a:latin typeface="PT Sans Caption" pitchFamily="34" charset="-52"/>
              </a:endParaRPr>
            </a:p>
          </p:txBody>
        </p:sp>
        <p:sp>
          <p:nvSpPr>
            <p:cNvPr id="31" name="Freeform 17"/>
            <p:cNvSpPr>
              <a:spLocks/>
            </p:cNvSpPr>
            <p:nvPr/>
          </p:nvSpPr>
          <p:spPr bwMode="auto">
            <a:xfrm>
              <a:off x="6604000" y="2606675"/>
              <a:ext cx="150813" cy="146050"/>
            </a:xfrm>
            <a:custGeom>
              <a:avLst/>
              <a:gdLst>
                <a:gd name="T0" fmla="*/ 64993 w 84"/>
                <a:gd name="T1" fmla="*/ 120958 h 81"/>
                <a:gd name="T2" fmla="*/ 12637 w 84"/>
                <a:gd name="T3" fmla="*/ 70408 h 81"/>
                <a:gd name="T4" fmla="*/ 0 w 84"/>
                <a:gd name="T5" fmla="*/ 81241 h 81"/>
                <a:gd name="T6" fmla="*/ 68604 w 84"/>
                <a:gd name="T7" fmla="*/ 146233 h 81"/>
                <a:gd name="T8" fmla="*/ 151650 w 84"/>
                <a:gd name="T9" fmla="*/ 7221 h 81"/>
                <a:gd name="T10" fmla="*/ 137207 w 84"/>
                <a:gd name="T11" fmla="*/ 0 h 81"/>
                <a:gd name="T12" fmla="*/ 64993 w 84"/>
                <a:gd name="T13" fmla="*/ 120958 h 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4"/>
                <a:gd name="T22" fmla="*/ 0 h 81"/>
                <a:gd name="T23" fmla="*/ 84 w 84"/>
                <a:gd name="T24" fmla="*/ 81 h 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4" h="81">
                  <a:moveTo>
                    <a:pt x="36" y="67"/>
                  </a:moveTo>
                  <a:lnTo>
                    <a:pt x="7" y="39"/>
                  </a:lnTo>
                  <a:lnTo>
                    <a:pt x="0" y="45"/>
                  </a:lnTo>
                  <a:lnTo>
                    <a:pt x="38" y="81"/>
                  </a:lnTo>
                  <a:lnTo>
                    <a:pt x="84" y="4"/>
                  </a:lnTo>
                  <a:lnTo>
                    <a:pt x="76" y="0"/>
                  </a:lnTo>
                  <a:lnTo>
                    <a:pt x="36" y="67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37" dirty="0"/>
            </a:p>
          </p:txBody>
        </p:sp>
      </p:grpSp>
      <p:grpSp>
        <p:nvGrpSpPr>
          <p:cNvPr id="32" name="Группа 31"/>
          <p:cNvGrpSpPr>
            <a:grpSpLocks noChangeAspect="1"/>
          </p:cNvGrpSpPr>
          <p:nvPr/>
        </p:nvGrpSpPr>
        <p:grpSpPr>
          <a:xfrm>
            <a:off x="267787" y="3882610"/>
            <a:ext cx="257239" cy="257240"/>
            <a:chOff x="6526213" y="2527300"/>
            <a:chExt cx="306387" cy="306388"/>
          </a:xfrm>
        </p:grpSpPr>
        <p:sp>
          <p:nvSpPr>
            <p:cNvPr id="33" name="Oval 16"/>
            <p:cNvSpPr>
              <a:spLocks noChangeArrowheads="1"/>
            </p:cNvSpPr>
            <p:nvPr/>
          </p:nvSpPr>
          <p:spPr bwMode="auto">
            <a:xfrm>
              <a:off x="6526213" y="2527300"/>
              <a:ext cx="306387" cy="306388"/>
            </a:xfrm>
            <a:prstGeom prst="ellipse">
              <a:avLst/>
            </a:prstGeom>
            <a:solidFill>
              <a:srgbClr val="F6F4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37" dirty="0">
                <a:solidFill>
                  <a:srgbClr val="595959"/>
                </a:solidFill>
                <a:latin typeface="PT Sans Caption" pitchFamily="34" charset="-52"/>
              </a:endParaRPr>
            </a:p>
          </p:txBody>
        </p:sp>
        <p:sp>
          <p:nvSpPr>
            <p:cNvPr id="34" name="Freeform 17"/>
            <p:cNvSpPr>
              <a:spLocks/>
            </p:cNvSpPr>
            <p:nvPr/>
          </p:nvSpPr>
          <p:spPr bwMode="auto">
            <a:xfrm>
              <a:off x="6604000" y="2606675"/>
              <a:ext cx="150813" cy="146050"/>
            </a:xfrm>
            <a:custGeom>
              <a:avLst/>
              <a:gdLst>
                <a:gd name="T0" fmla="*/ 64993 w 84"/>
                <a:gd name="T1" fmla="*/ 120958 h 81"/>
                <a:gd name="T2" fmla="*/ 12637 w 84"/>
                <a:gd name="T3" fmla="*/ 70408 h 81"/>
                <a:gd name="T4" fmla="*/ 0 w 84"/>
                <a:gd name="T5" fmla="*/ 81241 h 81"/>
                <a:gd name="T6" fmla="*/ 68604 w 84"/>
                <a:gd name="T7" fmla="*/ 146233 h 81"/>
                <a:gd name="T8" fmla="*/ 151650 w 84"/>
                <a:gd name="T9" fmla="*/ 7221 h 81"/>
                <a:gd name="T10" fmla="*/ 137207 w 84"/>
                <a:gd name="T11" fmla="*/ 0 h 81"/>
                <a:gd name="T12" fmla="*/ 64993 w 84"/>
                <a:gd name="T13" fmla="*/ 120958 h 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4"/>
                <a:gd name="T22" fmla="*/ 0 h 81"/>
                <a:gd name="T23" fmla="*/ 84 w 84"/>
                <a:gd name="T24" fmla="*/ 81 h 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4" h="81">
                  <a:moveTo>
                    <a:pt x="36" y="67"/>
                  </a:moveTo>
                  <a:lnTo>
                    <a:pt x="7" y="39"/>
                  </a:lnTo>
                  <a:lnTo>
                    <a:pt x="0" y="45"/>
                  </a:lnTo>
                  <a:lnTo>
                    <a:pt x="38" y="81"/>
                  </a:lnTo>
                  <a:lnTo>
                    <a:pt x="84" y="4"/>
                  </a:lnTo>
                  <a:lnTo>
                    <a:pt x="76" y="0"/>
                  </a:lnTo>
                  <a:lnTo>
                    <a:pt x="36" y="67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37" dirty="0"/>
            </a:p>
          </p:txBody>
        </p:sp>
      </p:grpSp>
      <p:grpSp>
        <p:nvGrpSpPr>
          <p:cNvPr id="35" name="Группа 34"/>
          <p:cNvGrpSpPr>
            <a:grpSpLocks noChangeAspect="1"/>
          </p:cNvGrpSpPr>
          <p:nvPr/>
        </p:nvGrpSpPr>
        <p:grpSpPr>
          <a:xfrm>
            <a:off x="267787" y="5184534"/>
            <a:ext cx="257239" cy="257240"/>
            <a:chOff x="6526213" y="2527300"/>
            <a:chExt cx="306387" cy="306388"/>
          </a:xfrm>
        </p:grpSpPr>
        <p:sp>
          <p:nvSpPr>
            <p:cNvPr id="36" name="Oval 16"/>
            <p:cNvSpPr>
              <a:spLocks noChangeArrowheads="1"/>
            </p:cNvSpPr>
            <p:nvPr/>
          </p:nvSpPr>
          <p:spPr bwMode="auto">
            <a:xfrm>
              <a:off x="6526213" y="2527300"/>
              <a:ext cx="306387" cy="306388"/>
            </a:xfrm>
            <a:prstGeom prst="ellipse">
              <a:avLst/>
            </a:prstGeom>
            <a:solidFill>
              <a:srgbClr val="F6F4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37" dirty="0">
                <a:solidFill>
                  <a:srgbClr val="595959"/>
                </a:solidFill>
                <a:latin typeface="PT Sans Caption" pitchFamily="34" charset="-52"/>
              </a:endParaRPr>
            </a:p>
          </p:txBody>
        </p:sp>
        <p:sp>
          <p:nvSpPr>
            <p:cNvPr id="37" name="Freeform 17"/>
            <p:cNvSpPr>
              <a:spLocks/>
            </p:cNvSpPr>
            <p:nvPr/>
          </p:nvSpPr>
          <p:spPr bwMode="auto">
            <a:xfrm>
              <a:off x="6604000" y="2606675"/>
              <a:ext cx="150813" cy="146050"/>
            </a:xfrm>
            <a:custGeom>
              <a:avLst/>
              <a:gdLst>
                <a:gd name="T0" fmla="*/ 64993 w 84"/>
                <a:gd name="T1" fmla="*/ 120958 h 81"/>
                <a:gd name="T2" fmla="*/ 12637 w 84"/>
                <a:gd name="T3" fmla="*/ 70408 h 81"/>
                <a:gd name="T4" fmla="*/ 0 w 84"/>
                <a:gd name="T5" fmla="*/ 81241 h 81"/>
                <a:gd name="T6" fmla="*/ 68604 w 84"/>
                <a:gd name="T7" fmla="*/ 146233 h 81"/>
                <a:gd name="T8" fmla="*/ 151650 w 84"/>
                <a:gd name="T9" fmla="*/ 7221 h 81"/>
                <a:gd name="T10" fmla="*/ 137207 w 84"/>
                <a:gd name="T11" fmla="*/ 0 h 81"/>
                <a:gd name="T12" fmla="*/ 64993 w 84"/>
                <a:gd name="T13" fmla="*/ 120958 h 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4"/>
                <a:gd name="T22" fmla="*/ 0 h 81"/>
                <a:gd name="T23" fmla="*/ 84 w 84"/>
                <a:gd name="T24" fmla="*/ 81 h 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4" h="81">
                  <a:moveTo>
                    <a:pt x="36" y="67"/>
                  </a:moveTo>
                  <a:lnTo>
                    <a:pt x="7" y="39"/>
                  </a:lnTo>
                  <a:lnTo>
                    <a:pt x="0" y="45"/>
                  </a:lnTo>
                  <a:lnTo>
                    <a:pt x="38" y="81"/>
                  </a:lnTo>
                  <a:lnTo>
                    <a:pt x="84" y="4"/>
                  </a:lnTo>
                  <a:lnTo>
                    <a:pt x="76" y="0"/>
                  </a:lnTo>
                  <a:lnTo>
                    <a:pt x="36" y="67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37" dirty="0"/>
            </a:p>
          </p:txBody>
        </p:sp>
      </p:grpSp>
      <p:grpSp>
        <p:nvGrpSpPr>
          <p:cNvPr id="38" name="Группа 37"/>
          <p:cNvGrpSpPr>
            <a:grpSpLocks noChangeAspect="1"/>
          </p:cNvGrpSpPr>
          <p:nvPr/>
        </p:nvGrpSpPr>
        <p:grpSpPr>
          <a:xfrm>
            <a:off x="271857" y="4531414"/>
            <a:ext cx="257239" cy="257240"/>
            <a:chOff x="6526213" y="2527300"/>
            <a:chExt cx="306387" cy="306388"/>
          </a:xfrm>
        </p:grpSpPr>
        <p:sp>
          <p:nvSpPr>
            <p:cNvPr id="39" name="Oval 16"/>
            <p:cNvSpPr>
              <a:spLocks noChangeArrowheads="1"/>
            </p:cNvSpPr>
            <p:nvPr/>
          </p:nvSpPr>
          <p:spPr bwMode="auto">
            <a:xfrm>
              <a:off x="6526213" y="2527300"/>
              <a:ext cx="306387" cy="306388"/>
            </a:xfrm>
            <a:prstGeom prst="ellipse">
              <a:avLst/>
            </a:prstGeom>
            <a:solidFill>
              <a:srgbClr val="F6F4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37" dirty="0">
                <a:solidFill>
                  <a:srgbClr val="595959"/>
                </a:solidFill>
                <a:latin typeface="PT Sans Caption" pitchFamily="34" charset="-52"/>
              </a:endParaRPr>
            </a:p>
          </p:txBody>
        </p:sp>
        <p:sp>
          <p:nvSpPr>
            <p:cNvPr id="40" name="Freeform 17"/>
            <p:cNvSpPr>
              <a:spLocks/>
            </p:cNvSpPr>
            <p:nvPr/>
          </p:nvSpPr>
          <p:spPr bwMode="auto">
            <a:xfrm>
              <a:off x="6604000" y="2606675"/>
              <a:ext cx="150813" cy="146050"/>
            </a:xfrm>
            <a:custGeom>
              <a:avLst/>
              <a:gdLst>
                <a:gd name="T0" fmla="*/ 64993 w 84"/>
                <a:gd name="T1" fmla="*/ 120958 h 81"/>
                <a:gd name="T2" fmla="*/ 12637 w 84"/>
                <a:gd name="T3" fmla="*/ 70408 h 81"/>
                <a:gd name="T4" fmla="*/ 0 w 84"/>
                <a:gd name="T5" fmla="*/ 81241 h 81"/>
                <a:gd name="T6" fmla="*/ 68604 w 84"/>
                <a:gd name="T7" fmla="*/ 146233 h 81"/>
                <a:gd name="T8" fmla="*/ 151650 w 84"/>
                <a:gd name="T9" fmla="*/ 7221 h 81"/>
                <a:gd name="T10" fmla="*/ 137207 w 84"/>
                <a:gd name="T11" fmla="*/ 0 h 81"/>
                <a:gd name="T12" fmla="*/ 64993 w 84"/>
                <a:gd name="T13" fmla="*/ 120958 h 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4"/>
                <a:gd name="T22" fmla="*/ 0 h 81"/>
                <a:gd name="T23" fmla="*/ 84 w 84"/>
                <a:gd name="T24" fmla="*/ 81 h 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4" h="81">
                  <a:moveTo>
                    <a:pt x="36" y="67"/>
                  </a:moveTo>
                  <a:lnTo>
                    <a:pt x="7" y="39"/>
                  </a:lnTo>
                  <a:lnTo>
                    <a:pt x="0" y="45"/>
                  </a:lnTo>
                  <a:lnTo>
                    <a:pt x="38" y="81"/>
                  </a:lnTo>
                  <a:lnTo>
                    <a:pt x="84" y="4"/>
                  </a:lnTo>
                  <a:lnTo>
                    <a:pt x="76" y="0"/>
                  </a:lnTo>
                  <a:lnTo>
                    <a:pt x="36" y="67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37" dirty="0"/>
            </a:p>
          </p:txBody>
        </p:sp>
      </p:grpSp>
      <p:pic>
        <p:nvPicPr>
          <p:cNvPr id="44" name="Рисунок 43" descr="РВ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86263" y="1328499"/>
            <a:ext cx="2089893" cy="4766421"/>
          </a:xfrm>
          <a:prstGeom prst="rect">
            <a:avLst/>
          </a:prstGeom>
        </p:spPr>
      </p:pic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48501313-5C6F-497B-8E5A-6C77A1AF660B}"/>
              </a:ext>
            </a:extLst>
          </p:cNvPr>
          <p:cNvGrpSpPr>
            <a:grpSpLocks noChangeAspect="1"/>
          </p:cNvGrpSpPr>
          <p:nvPr/>
        </p:nvGrpSpPr>
        <p:grpSpPr>
          <a:xfrm>
            <a:off x="267787" y="5704717"/>
            <a:ext cx="257239" cy="257240"/>
            <a:chOff x="6526213" y="2527300"/>
            <a:chExt cx="306387" cy="306388"/>
          </a:xfrm>
        </p:grpSpPr>
        <p:sp>
          <p:nvSpPr>
            <p:cNvPr id="43" name="Oval 16">
              <a:extLst>
                <a:ext uri="{FF2B5EF4-FFF2-40B4-BE49-F238E27FC236}">
                  <a16:creationId xmlns:a16="http://schemas.microsoft.com/office/drawing/2014/main" id="{3BAE505D-64F2-4152-8BD2-7FBD78A755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6213" y="2527300"/>
              <a:ext cx="306387" cy="306388"/>
            </a:xfrm>
            <a:prstGeom prst="ellipse">
              <a:avLst/>
            </a:prstGeom>
            <a:solidFill>
              <a:srgbClr val="F6F4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37" dirty="0">
                <a:solidFill>
                  <a:srgbClr val="595959"/>
                </a:solidFill>
                <a:latin typeface="PT Sans Caption" pitchFamily="34" charset="-52"/>
              </a:endParaRPr>
            </a:p>
          </p:txBody>
        </p:sp>
        <p:sp>
          <p:nvSpPr>
            <p:cNvPr id="45" name="Freeform 17">
              <a:extLst>
                <a:ext uri="{FF2B5EF4-FFF2-40B4-BE49-F238E27FC236}">
                  <a16:creationId xmlns:a16="http://schemas.microsoft.com/office/drawing/2014/main" id="{B354B199-899F-4B03-BFFF-E8DDB1134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4000" y="2606675"/>
              <a:ext cx="150813" cy="146050"/>
            </a:xfrm>
            <a:custGeom>
              <a:avLst/>
              <a:gdLst>
                <a:gd name="T0" fmla="*/ 64993 w 84"/>
                <a:gd name="T1" fmla="*/ 120958 h 81"/>
                <a:gd name="T2" fmla="*/ 12637 w 84"/>
                <a:gd name="T3" fmla="*/ 70408 h 81"/>
                <a:gd name="T4" fmla="*/ 0 w 84"/>
                <a:gd name="T5" fmla="*/ 81241 h 81"/>
                <a:gd name="T6" fmla="*/ 68604 w 84"/>
                <a:gd name="T7" fmla="*/ 146233 h 81"/>
                <a:gd name="T8" fmla="*/ 151650 w 84"/>
                <a:gd name="T9" fmla="*/ 7221 h 81"/>
                <a:gd name="T10" fmla="*/ 137207 w 84"/>
                <a:gd name="T11" fmla="*/ 0 h 81"/>
                <a:gd name="T12" fmla="*/ 64993 w 84"/>
                <a:gd name="T13" fmla="*/ 120958 h 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4"/>
                <a:gd name="T22" fmla="*/ 0 h 81"/>
                <a:gd name="T23" fmla="*/ 84 w 84"/>
                <a:gd name="T24" fmla="*/ 81 h 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4" h="81">
                  <a:moveTo>
                    <a:pt x="36" y="67"/>
                  </a:moveTo>
                  <a:lnTo>
                    <a:pt x="7" y="39"/>
                  </a:lnTo>
                  <a:lnTo>
                    <a:pt x="0" y="45"/>
                  </a:lnTo>
                  <a:lnTo>
                    <a:pt x="38" y="81"/>
                  </a:lnTo>
                  <a:lnTo>
                    <a:pt x="84" y="4"/>
                  </a:lnTo>
                  <a:lnTo>
                    <a:pt x="76" y="0"/>
                  </a:lnTo>
                  <a:lnTo>
                    <a:pt x="36" y="67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37" dirty="0"/>
            </a:p>
          </p:txBody>
        </p:sp>
      </p:grpSp>
    </p:spTree>
    <p:extLst>
      <p:ext uri="{BB962C8B-B14F-4D97-AF65-F5344CB8AC3E}">
        <p14:creationId xmlns:p14="http://schemas.microsoft.com/office/powerpoint/2010/main" val="172884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4467029F-2207-4389-875A-EA7762332D12}"/>
              </a:ext>
            </a:extLst>
          </p:cNvPr>
          <p:cNvCxnSpPr>
            <a:cxnSpLocks/>
            <a:stCxn id="8" idx="3"/>
            <a:endCxn id="26" idx="1"/>
          </p:cNvCxnSpPr>
          <p:nvPr/>
        </p:nvCxnSpPr>
        <p:spPr>
          <a:xfrm>
            <a:off x="6197549" y="1705985"/>
            <a:ext cx="1474268" cy="2482636"/>
          </a:xfrm>
          <a:prstGeom prst="straightConnector1">
            <a:avLst/>
          </a:prstGeom>
          <a:noFill/>
          <a:ln w="28575" cap="rnd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aphicFrame>
        <p:nvGraphicFramePr>
          <p:cNvPr id="12" name="Объект 11" hidden="1">
            <a:extLst>
              <a:ext uri="{FF2B5EF4-FFF2-40B4-BE49-F238E27FC236}">
                <a16:creationId xmlns:a16="http://schemas.microsoft.com/office/drawing/2014/main" id="{ABC22FF6-FF23-4DB4-854B-E5349817988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33227" y="19383"/>
          <a:ext cx="1580" cy="1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5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12" name="Объект 11" hidden="1">
                        <a:extLst>
                          <a:ext uri="{FF2B5EF4-FFF2-40B4-BE49-F238E27FC236}">
                            <a16:creationId xmlns:a16="http://schemas.microsoft.com/office/drawing/2014/main" id="{ABC22FF6-FF23-4DB4-854B-E534981798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27" y="19383"/>
                        <a:ext cx="1580" cy="15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4CE4E148-5FD9-4CF4-8565-CD415F31778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1650" y="17804"/>
            <a:ext cx="157925" cy="157925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388" b="1" dirty="0">
              <a:solidFill>
                <a:srgbClr val="FFFFFF"/>
              </a:solidFill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77" y="427317"/>
            <a:ext cx="10101823" cy="330674"/>
          </a:xfrm>
        </p:spPr>
        <p:txBody>
          <a:bodyPr/>
          <a:lstStyle/>
          <a:p>
            <a:r>
              <a:rPr lang="ru-RU" dirty="0"/>
              <a:t>Режимы работы регистраторов выбытия</a:t>
            </a:r>
            <a:endParaRPr lang="en-US" dirty="0"/>
          </a:p>
        </p:txBody>
      </p:sp>
      <p:pic>
        <p:nvPicPr>
          <p:cNvPr id="4" name="Picture 3"/>
          <p:cNvPicPr preferRelativeResize="0"/>
          <p:nvPr/>
        </p:nvPicPr>
        <p:blipFill rotWithShape="1">
          <a:blip r:embed="rId7" cstate="print">
            <a:alphaModFix/>
          </a:blip>
          <a:srcRect l="-57" t="571" r="55" b="32592"/>
          <a:stretch/>
        </p:blipFill>
        <p:spPr>
          <a:xfrm>
            <a:off x="11339562" y="119787"/>
            <a:ext cx="727408" cy="936668"/>
          </a:xfrm>
          <a:custGeom>
            <a:avLst/>
            <a:gdLst>
              <a:gd name="connsiteX0" fmla="*/ 193149 w 1158868"/>
              <a:gd name="connsiteY0" fmla="*/ 0 h 1492250"/>
              <a:gd name="connsiteX1" fmla="*/ 965719 w 1158868"/>
              <a:gd name="connsiteY1" fmla="*/ 0 h 1492250"/>
              <a:gd name="connsiteX2" fmla="*/ 1158868 w 1158868"/>
              <a:gd name="connsiteY2" fmla="*/ 193149 h 1492250"/>
              <a:gd name="connsiteX3" fmla="*/ 1158868 w 1158868"/>
              <a:gd name="connsiteY3" fmla="*/ 1299101 h 1492250"/>
              <a:gd name="connsiteX4" fmla="*/ 965719 w 1158868"/>
              <a:gd name="connsiteY4" fmla="*/ 1492250 h 1492250"/>
              <a:gd name="connsiteX5" fmla="*/ 193149 w 1158868"/>
              <a:gd name="connsiteY5" fmla="*/ 1492250 h 1492250"/>
              <a:gd name="connsiteX6" fmla="*/ 0 w 1158868"/>
              <a:gd name="connsiteY6" fmla="*/ 1299101 h 1492250"/>
              <a:gd name="connsiteX7" fmla="*/ 0 w 1158868"/>
              <a:gd name="connsiteY7" fmla="*/ 193149 h 1492250"/>
              <a:gd name="connsiteX8" fmla="*/ 193149 w 1158868"/>
              <a:gd name="connsiteY8" fmla="*/ 0 h 149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68" h="1492250">
                <a:moveTo>
                  <a:pt x="193149" y="0"/>
                </a:moveTo>
                <a:lnTo>
                  <a:pt x="965719" y="0"/>
                </a:lnTo>
                <a:cubicBezTo>
                  <a:pt x="1072392" y="0"/>
                  <a:pt x="1158868" y="86476"/>
                  <a:pt x="1158868" y="193149"/>
                </a:cubicBezTo>
                <a:lnTo>
                  <a:pt x="1158868" y="1299101"/>
                </a:lnTo>
                <a:cubicBezTo>
                  <a:pt x="1158868" y="1405774"/>
                  <a:pt x="1072392" y="1492250"/>
                  <a:pt x="965719" y="1492250"/>
                </a:cubicBezTo>
                <a:lnTo>
                  <a:pt x="193149" y="1492250"/>
                </a:lnTo>
                <a:cubicBezTo>
                  <a:pt x="86476" y="1492250"/>
                  <a:pt x="0" y="1405774"/>
                  <a:pt x="0" y="1299101"/>
                </a:cubicBezTo>
                <a:lnTo>
                  <a:pt x="0" y="193149"/>
                </a:lnTo>
                <a:cubicBezTo>
                  <a:pt x="0" y="86476"/>
                  <a:pt x="86476" y="0"/>
                  <a:pt x="193149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7" name="Rectangle 50">
            <a:extLst>
              <a:ext uri="{FF2B5EF4-FFF2-40B4-BE49-F238E27FC236}">
                <a16:creationId xmlns:a16="http://schemas.microsoft.com/office/drawing/2014/main" id="{C562B28B-D746-4891-B561-ED128B952700}"/>
              </a:ext>
            </a:extLst>
          </p:cNvPr>
          <p:cNvSpPr/>
          <p:nvPr/>
        </p:nvSpPr>
        <p:spPr>
          <a:xfrm>
            <a:off x="215376" y="3330649"/>
            <a:ext cx="4601942" cy="373133"/>
          </a:xfrm>
          <a:prstGeom prst="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37" dirty="0">
              <a:solidFill>
                <a:srgbClr val="F6F42E"/>
              </a:solidFill>
            </a:endParaRPr>
          </a:p>
        </p:txBody>
      </p:sp>
      <p:sp>
        <p:nvSpPr>
          <p:cNvPr id="8" name="Rectangle 50">
            <a:extLst>
              <a:ext uri="{FF2B5EF4-FFF2-40B4-BE49-F238E27FC236}">
                <a16:creationId xmlns:a16="http://schemas.microsoft.com/office/drawing/2014/main" id="{C562B28B-D746-4891-B561-ED128B952700}"/>
              </a:ext>
            </a:extLst>
          </p:cNvPr>
          <p:cNvSpPr/>
          <p:nvPr/>
        </p:nvSpPr>
        <p:spPr>
          <a:xfrm>
            <a:off x="239935" y="1519418"/>
            <a:ext cx="5957614" cy="373133"/>
          </a:xfrm>
          <a:prstGeom prst="rect">
            <a:avLst/>
          </a:prstGeom>
          <a:solidFill>
            <a:srgbClr val="F6F42E"/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37" dirty="0">
              <a:solidFill>
                <a:srgbClr val="F6F42E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4E4E30A-1A6A-47CD-AAD7-48FF620A43EB}"/>
              </a:ext>
            </a:extLst>
          </p:cNvPr>
          <p:cNvSpPr/>
          <p:nvPr/>
        </p:nvSpPr>
        <p:spPr>
          <a:xfrm>
            <a:off x="128026" y="1989517"/>
            <a:ext cx="7010822" cy="992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55" indent="-233355" defTabSz="952866">
              <a:spcBef>
                <a:spcPct val="0"/>
              </a:spcBef>
              <a:buClr>
                <a:srgbClr val="EFEB2E"/>
              </a:buClr>
              <a:buFont typeface="PT Sans Caption"/>
              <a:buChar char="•"/>
            </a:pPr>
            <a:r>
              <a:rPr lang="ru-RU" sz="1429" dirty="0">
                <a:solidFill>
                  <a:srgbClr val="595959">
                    <a:hueOff val="0"/>
                    <a:satOff val="0"/>
                    <a:lumOff val="0"/>
                    <a:alphaOff val="0"/>
                  </a:srgbClr>
                </a:solidFill>
              </a:rPr>
              <a:t>Не требует доработки информационной системы участника оборота</a:t>
            </a:r>
          </a:p>
          <a:p>
            <a:pPr marL="233355" indent="-233355" defTabSz="952866">
              <a:spcBef>
                <a:spcPct val="0"/>
              </a:spcBef>
              <a:buClr>
                <a:srgbClr val="EFEB2E"/>
              </a:buClr>
              <a:buFont typeface="PT Sans Caption"/>
              <a:buChar char="•"/>
            </a:pPr>
            <a:r>
              <a:rPr lang="ru-RU" sz="1429" dirty="0">
                <a:solidFill>
                  <a:srgbClr val="595959">
                    <a:hueOff val="0"/>
                    <a:satOff val="0"/>
                    <a:lumOff val="0"/>
                    <a:alphaOff val="0"/>
                  </a:srgbClr>
                </a:solidFill>
              </a:rPr>
              <a:t>Неудобства двойного ввода информации и отсутствие автоматической проверки соответствия сканируемых кодов документу-основанию (рецепту или накладной)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DC92EE5-49C4-DB4B-A8FA-07282F1A345E}"/>
              </a:ext>
            </a:extLst>
          </p:cNvPr>
          <p:cNvSpPr/>
          <p:nvPr/>
        </p:nvSpPr>
        <p:spPr>
          <a:xfrm>
            <a:off x="239935" y="1521110"/>
            <a:ext cx="5888606" cy="350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33" b="1" dirty="0">
                <a:solidFill>
                  <a:srgbClr val="58595B"/>
                </a:solidFill>
              </a:rPr>
              <a:t>«Автономный» </a:t>
            </a:r>
            <a:r>
              <a:rPr lang="ru-RU" sz="1633" b="1" dirty="0"/>
              <a:t>—</a:t>
            </a:r>
            <a:r>
              <a:rPr lang="ru-RU" sz="1633" b="1" dirty="0">
                <a:solidFill>
                  <a:srgbClr val="58595B"/>
                </a:solidFill>
              </a:rPr>
              <a:t> при обороте до 10 упаковок в день</a:t>
            </a:r>
            <a:endParaRPr lang="ru-RU" sz="1633" b="1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DC92EE5-49C4-DB4B-A8FA-07282F1A345E}"/>
              </a:ext>
            </a:extLst>
          </p:cNvPr>
          <p:cNvSpPr/>
          <p:nvPr/>
        </p:nvSpPr>
        <p:spPr>
          <a:xfrm>
            <a:off x="239935" y="3332343"/>
            <a:ext cx="5088538" cy="350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33" b="1" dirty="0">
                <a:solidFill>
                  <a:srgbClr val="58595B"/>
                </a:solidFill>
              </a:rPr>
              <a:t>«Режим ТСД» </a:t>
            </a:r>
            <a:r>
              <a:rPr lang="ru-RU" sz="1633" b="1" dirty="0"/>
              <a:t>—</a:t>
            </a:r>
            <a:r>
              <a:rPr lang="ru-RU" sz="1633" b="1" dirty="0">
                <a:solidFill>
                  <a:srgbClr val="58595B"/>
                </a:solidFill>
              </a:rPr>
              <a:t> в помещениях без связи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4E4E30A-1A6A-47CD-AAD7-48FF620A43EB}"/>
              </a:ext>
            </a:extLst>
          </p:cNvPr>
          <p:cNvSpPr/>
          <p:nvPr/>
        </p:nvSpPr>
        <p:spPr>
          <a:xfrm>
            <a:off x="139142" y="3739824"/>
            <a:ext cx="6999706" cy="1216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5192" indent="-235192">
              <a:buClr>
                <a:srgbClr val="EFEB2E"/>
              </a:buClr>
              <a:buFont typeface="Arial" pitchFamily="34" charset="0"/>
              <a:buChar char="•"/>
            </a:pPr>
            <a:r>
              <a:rPr lang="ru-RU" sz="1429" dirty="0"/>
              <a:t>Загрузка в РВ перечня требуемых ЛП и выгрузка списка отсканированных </a:t>
            </a:r>
            <a:r>
              <a:rPr lang="en-US" sz="1429" dirty="0"/>
              <a:t>DataMatrix</a:t>
            </a:r>
            <a:endParaRPr lang="ru-RU" sz="1429" dirty="0"/>
          </a:p>
          <a:p>
            <a:pPr marL="235192" indent="-235192">
              <a:buClr>
                <a:srgbClr val="EFEB2E"/>
              </a:buClr>
              <a:buFont typeface="Arial" pitchFamily="34" charset="0"/>
              <a:buChar char="•"/>
            </a:pPr>
            <a:r>
              <a:rPr lang="ru-RU" sz="1429" dirty="0"/>
              <a:t>Удобен для использования в помещениях без связи и обмена информацией с системой участника оборота без ее доработки (через копирование файлов)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7735F260-1A5F-40AB-838E-D94C9220C7EB}"/>
              </a:ext>
            </a:extLst>
          </p:cNvPr>
          <p:cNvCxnSpPr>
            <a:cxnSpLocks/>
          </p:cNvCxnSpPr>
          <p:nvPr/>
        </p:nvCxnSpPr>
        <p:spPr>
          <a:xfrm>
            <a:off x="46726" y="3024851"/>
            <a:ext cx="6929001" cy="0"/>
          </a:xfrm>
          <a:prstGeom prst="line">
            <a:avLst/>
          </a:prstGeom>
          <a:ln w="19050" cap="rnd">
            <a:solidFill>
              <a:schemeClr val="tx1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50">
            <a:extLst>
              <a:ext uri="{FF2B5EF4-FFF2-40B4-BE49-F238E27FC236}">
                <a16:creationId xmlns:a16="http://schemas.microsoft.com/office/drawing/2014/main" id="{C562B28B-D746-4891-B561-ED128B952700}"/>
              </a:ext>
            </a:extLst>
          </p:cNvPr>
          <p:cNvSpPr/>
          <p:nvPr/>
        </p:nvSpPr>
        <p:spPr>
          <a:xfrm>
            <a:off x="204259" y="5175298"/>
            <a:ext cx="7305191" cy="373133"/>
          </a:xfrm>
          <a:prstGeom prst="rect">
            <a:avLst/>
          </a:prstGeom>
          <a:solidFill>
            <a:srgbClr val="EFEB2E"/>
          </a:solidFill>
          <a:ln w="28575" cap="rnd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37" dirty="0">
              <a:solidFill>
                <a:srgbClr val="F6F42E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DC92EE5-49C4-DB4B-A8FA-07282F1A345E}"/>
              </a:ext>
            </a:extLst>
          </p:cNvPr>
          <p:cNvSpPr/>
          <p:nvPr/>
        </p:nvSpPr>
        <p:spPr>
          <a:xfrm>
            <a:off x="550912" y="5170417"/>
            <a:ext cx="7544310" cy="350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33" b="1" dirty="0">
                <a:solidFill>
                  <a:srgbClr val="58595B"/>
                </a:solidFill>
              </a:rPr>
              <a:t>«Сетевой» («пассивный») </a:t>
            </a:r>
            <a:r>
              <a:rPr lang="ru-RU" sz="1633" b="1" dirty="0"/>
              <a:t>—</a:t>
            </a:r>
            <a:r>
              <a:rPr lang="ru-RU" sz="1633" b="1" dirty="0">
                <a:solidFill>
                  <a:srgbClr val="58595B"/>
                </a:solidFill>
              </a:rPr>
              <a:t> при обороте свыше 10 </a:t>
            </a:r>
            <a:r>
              <a:rPr lang="ru-RU" sz="1633" b="1" dirty="0" err="1">
                <a:solidFill>
                  <a:srgbClr val="58595B"/>
                </a:solidFill>
              </a:rPr>
              <a:t>уп</a:t>
            </a:r>
            <a:r>
              <a:rPr lang="ru-RU" sz="1633" b="1" dirty="0">
                <a:solidFill>
                  <a:srgbClr val="58595B"/>
                </a:solidFill>
              </a:rPr>
              <a:t>. в день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4E4E30A-1A6A-47CD-AAD7-48FF620A43EB}"/>
              </a:ext>
            </a:extLst>
          </p:cNvPr>
          <p:cNvSpPr/>
          <p:nvPr/>
        </p:nvSpPr>
        <p:spPr>
          <a:xfrm>
            <a:off x="139142" y="5678599"/>
            <a:ext cx="7369943" cy="992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5192" indent="-235192">
              <a:buClr>
                <a:srgbClr val="EFEB2E"/>
              </a:buClr>
              <a:buFont typeface="Arial" pitchFamily="34" charset="0"/>
              <a:buChar char="•"/>
            </a:pPr>
            <a:r>
              <a:rPr lang="ru-RU" sz="1429" dirty="0">
                <a:solidFill>
                  <a:srgbClr val="595959">
                    <a:hueOff val="0"/>
                    <a:satOff val="0"/>
                    <a:lumOff val="0"/>
                    <a:alphaOff val="0"/>
                  </a:srgbClr>
                </a:solidFill>
              </a:rPr>
              <a:t>Работой РВ управляет информационная система участника оборота, требуется ее доработка</a:t>
            </a:r>
          </a:p>
          <a:p>
            <a:pPr marL="235192" indent="-235192">
              <a:buClr>
                <a:srgbClr val="EFEB2E"/>
              </a:buClr>
              <a:buFont typeface="Arial" pitchFamily="34" charset="0"/>
              <a:buChar char="•"/>
            </a:pPr>
            <a:r>
              <a:rPr lang="ru-RU" sz="1429" dirty="0">
                <a:solidFill>
                  <a:srgbClr val="595959">
                    <a:hueOff val="0"/>
                    <a:satOff val="0"/>
                    <a:lumOff val="0"/>
                    <a:alphaOff val="0"/>
                  </a:srgbClr>
                </a:solidFill>
              </a:rPr>
              <a:t>Достигается наиболее полная автоматизация, процесса и удобство использования РВ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7735F260-1A5F-40AB-838E-D94C9220C7EB}"/>
              </a:ext>
            </a:extLst>
          </p:cNvPr>
          <p:cNvCxnSpPr>
            <a:cxnSpLocks/>
          </p:cNvCxnSpPr>
          <p:nvPr/>
        </p:nvCxnSpPr>
        <p:spPr>
          <a:xfrm>
            <a:off x="46726" y="4981509"/>
            <a:ext cx="7009897" cy="0"/>
          </a:xfrm>
          <a:prstGeom prst="line">
            <a:avLst/>
          </a:prstGeom>
          <a:ln w="19050" cap="rnd">
            <a:solidFill>
              <a:schemeClr val="tx1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id="{5FC66537-86FB-4B1D-93FC-5416C19521E8}"/>
              </a:ext>
            </a:extLst>
          </p:cNvPr>
          <p:cNvGraphicFramePr>
            <a:graphicFrameLocks/>
          </p:cNvGraphicFramePr>
          <p:nvPr/>
        </p:nvGraphicFramePr>
        <p:xfrm>
          <a:off x="7309555" y="1693906"/>
          <a:ext cx="4667070" cy="2800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1" name="Овал 20">
            <a:extLst>
              <a:ext uri="{FF2B5EF4-FFF2-40B4-BE49-F238E27FC236}">
                <a16:creationId xmlns:a16="http://schemas.microsoft.com/office/drawing/2014/main" id="{7DF007F6-4E5D-4606-878D-ED9B6AA2EC65}"/>
              </a:ext>
            </a:extLst>
          </p:cNvPr>
          <p:cNvSpPr/>
          <p:nvPr/>
        </p:nvSpPr>
        <p:spPr>
          <a:xfrm>
            <a:off x="8515171" y="4067251"/>
            <a:ext cx="3461453" cy="539014"/>
          </a:xfrm>
          <a:prstGeom prst="ellipse">
            <a:avLst/>
          </a:prstGeom>
          <a:noFill/>
          <a:ln w="28575" cap="rnd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341" tIns="46671" rIns="93341" bIns="4667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25" dirty="0">
              <a:solidFill>
                <a:srgbClr val="FFFFFF"/>
              </a:solidFill>
            </a:endParaRPr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9A007FEF-877A-4667-8E9A-C1345341D82A}"/>
              </a:ext>
            </a:extLst>
          </p:cNvPr>
          <p:cNvCxnSpPr>
            <a:stCxn id="15" idx="3"/>
          </p:cNvCxnSpPr>
          <p:nvPr/>
        </p:nvCxnSpPr>
        <p:spPr>
          <a:xfrm flipV="1">
            <a:off x="7509450" y="4606266"/>
            <a:ext cx="2287522" cy="755599"/>
          </a:xfrm>
          <a:prstGeom prst="straightConnector1">
            <a:avLst/>
          </a:prstGeom>
          <a:noFill/>
          <a:ln w="28575" cap="rnd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6" name="Овал 25">
            <a:extLst>
              <a:ext uri="{FF2B5EF4-FFF2-40B4-BE49-F238E27FC236}">
                <a16:creationId xmlns:a16="http://schemas.microsoft.com/office/drawing/2014/main" id="{F5A0BD52-98FB-433C-95F5-913B6F6F1FA1}"/>
              </a:ext>
            </a:extLst>
          </p:cNvPr>
          <p:cNvSpPr/>
          <p:nvPr/>
        </p:nvSpPr>
        <p:spPr>
          <a:xfrm>
            <a:off x="7509085" y="4132467"/>
            <a:ext cx="1111200" cy="383445"/>
          </a:xfrm>
          <a:prstGeom prst="ellipse">
            <a:avLst/>
          </a:prstGeom>
          <a:noFill/>
          <a:ln w="28575" cap="rnd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341" tIns="46671" rIns="93341" bIns="4667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25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26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 hidden="1">
            <a:extLst>
              <a:ext uri="{FF2B5EF4-FFF2-40B4-BE49-F238E27FC236}">
                <a16:creationId xmlns:a16="http://schemas.microsoft.com/office/drawing/2014/main" id="{ABC22FF6-FF23-4DB4-854B-E5349817988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7428" y="10497"/>
          <a:ext cx="1584" cy="1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2" name="think-cell Slide" r:id="rId5" imgW="415" imgH="416" progId="TCLayout.ActiveDocument.1">
                  <p:embed/>
                </p:oleObj>
              </mc:Choice>
              <mc:Fallback>
                <p:oleObj name="think-cell Slide" r:id="rId5" imgW="415" imgH="416" progId="TCLayout.ActiveDocument.1">
                  <p:embed/>
                  <p:pic>
                    <p:nvPicPr>
                      <p:cNvPr id="12" name="Объект 11" hidden="1">
                        <a:extLst>
                          <a:ext uri="{FF2B5EF4-FFF2-40B4-BE49-F238E27FC236}">
                            <a16:creationId xmlns:a16="http://schemas.microsoft.com/office/drawing/2014/main" id="{ABC22FF6-FF23-4DB4-854B-E534981798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428" y="10497"/>
                        <a:ext cx="1584" cy="15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4CE4E148-5FD9-4CF4-8565-CD415F31778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5845" y="8913"/>
            <a:ext cx="158337" cy="158337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394" b="1" dirty="0">
              <a:solidFill>
                <a:srgbClr val="FFFFFF"/>
              </a:solidFill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206" y="419494"/>
            <a:ext cx="10128148" cy="331536"/>
          </a:xfrm>
        </p:spPr>
        <p:txBody>
          <a:bodyPr/>
          <a:lstStyle/>
          <a:p>
            <a:r>
              <a:rPr lang="ru-RU" dirty="0"/>
              <a:t>Регистрация в ИС МДЛП – нельзя откладывать</a:t>
            </a:r>
            <a:endParaRPr lang="en-US" dirty="0"/>
          </a:p>
        </p:txBody>
      </p:sp>
      <p:pic>
        <p:nvPicPr>
          <p:cNvPr id="4" name="Picture 3"/>
          <p:cNvPicPr preferRelativeResize="0"/>
          <p:nvPr/>
        </p:nvPicPr>
        <p:blipFill rotWithShape="1">
          <a:blip r:embed="rId7">
            <a:alphaModFix/>
          </a:blip>
          <a:srcRect l="-57" t="571" r="55" b="32592"/>
          <a:stretch/>
        </p:blipFill>
        <p:spPr>
          <a:xfrm>
            <a:off x="11353227" y="111163"/>
            <a:ext cx="729303" cy="939109"/>
          </a:xfrm>
          <a:custGeom>
            <a:avLst/>
            <a:gdLst>
              <a:gd name="connsiteX0" fmla="*/ 193149 w 1158868"/>
              <a:gd name="connsiteY0" fmla="*/ 0 h 1492250"/>
              <a:gd name="connsiteX1" fmla="*/ 965719 w 1158868"/>
              <a:gd name="connsiteY1" fmla="*/ 0 h 1492250"/>
              <a:gd name="connsiteX2" fmla="*/ 1158868 w 1158868"/>
              <a:gd name="connsiteY2" fmla="*/ 193149 h 1492250"/>
              <a:gd name="connsiteX3" fmla="*/ 1158868 w 1158868"/>
              <a:gd name="connsiteY3" fmla="*/ 1299101 h 1492250"/>
              <a:gd name="connsiteX4" fmla="*/ 965719 w 1158868"/>
              <a:gd name="connsiteY4" fmla="*/ 1492250 h 1492250"/>
              <a:gd name="connsiteX5" fmla="*/ 193149 w 1158868"/>
              <a:gd name="connsiteY5" fmla="*/ 1492250 h 1492250"/>
              <a:gd name="connsiteX6" fmla="*/ 0 w 1158868"/>
              <a:gd name="connsiteY6" fmla="*/ 1299101 h 1492250"/>
              <a:gd name="connsiteX7" fmla="*/ 0 w 1158868"/>
              <a:gd name="connsiteY7" fmla="*/ 193149 h 1492250"/>
              <a:gd name="connsiteX8" fmla="*/ 193149 w 1158868"/>
              <a:gd name="connsiteY8" fmla="*/ 0 h 149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68" h="1492250">
                <a:moveTo>
                  <a:pt x="193149" y="0"/>
                </a:moveTo>
                <a:lnTo>
                  <a:pt x="965719" y="0"/>
                </a:lnTo>
                <a:cubicBezTo>
                  <a:pt x="1072392" y="0"/>
                  <a:pt x="1158868" y="86476"/>
                  <a:pt x="1158868" y="193149"/>
                </a:cubicBezTo>
                <a:lnTo>
                  <a:pt x="1158868" y="1299101"/>
                </a:lnTo>
                <a:cubicBezTo>
                  <a:pt x="1158868" y="1405774"/>
                  <a:pt x="1072392" y="1492250"/>
                  <a:pt x="965719" y="1492250"/>
                </a:cubicBezTo>
                <a:lnTo>
                  <a:pt x="193149" y="1492250"/>
                </a:lnTo>
                <a:cubicBezTo>
                  <a:pt x="86476" y="1492250"/>
                  <a:pt x="0" y="1405774"/>
                  <a:pt x="0" y="1299101"/>
                </a:cubicBezTo>
                <a:lnTo>
                  <a:pt x="0" y="193149"/>
                </a:lnTo>
                <a:cubicBezTo>
                  <a:pt x="0" y="86476"/>
                  <a:pt x="86476" y="0"/>
                  <a:pt x="193149" y="0"/>
                </a:cubicBezTo>
                <a:close/>
              </a:path>
            </a:pathLst>
          </a:custGeom>
          <a:noFill/>
          <a:ln>
            <a:noFill/>
          </a:ln>
        </p:spPr>
      </p:pic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1225230B-2BB4-4FBC-AC8C-AE0D73C728C7}"/>
              </a:ext>
            </a:extLst>
          </p:cNvPr>
          <p:cNvGraphicFramePr/>
          <p:nvPr/>
        </p:nvGraphicFramePr>
        <p:xfrm>
          <a:off x="249451" y="1528768"/>
          <a:ext cx="11693098" cy="4840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73978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-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845" y="21853"/>
            <a:ext cx="12160310" cy="6827233"/>
          </a:xfrm>
          <a:prstGeom prst="rect">
            <a:avLst/>
          </a:prstGeom>
        </p:spPr>
      </p:pic>
      <p:sp>
        <p:nvSpPr>
          <p:cNvPr id="7" name="Rectangle 25"/>
          <p:cNvSpPr/>
          <p:nvPr/>
        </p:nvSpPr>
        <p:spPr>
          <a:xfrm>
            <a:off x="15845" y="8913"/>
            <a:ext cx="12160310" cy="6840175"/>
          </a:xfrm>
          <a:prstGeom prst="rect">
            <a:avLst/>
          </a:prstGeom>
          <a:solidFill>
            <a:srgbClr val="008EC9">
              <a:alpha val="40000"/>
            </a:srgb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94" dirty="0"/>
          </a:p>
        </p:txBody>
      </p:sp>
      <p:pic>
        <p:nvPicPr>
          <p:cNvPr id="8" name="Рисунок 7" descr="crpt-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4277" y="4862450"/>
            <a:ext cx="3811881" cy="1399158"/>
          </a:xfrm>
          <a:prstGeom prst="rect">
            <a:avLst/>
          </a:prstGeom>
        </p:spPr>
      </p:pic>
      <p:pic>
        <p:nvPicPr>
          <p:cNvPr id="9" name="Рисунок 8" descr="CZ-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2169" y="355218"/>
            <a:ext cx="1522312" cy="2730096"/>
          </a:xfrm>
          <a:prstGeom prst="rect">
            <a:avLst/>
          </a:prstGeom>
        </p:spPr>
      </p:pic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7430" y="10497"/>
          <a:ext cx="1583" cy="1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8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3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30" y="10497"/>
                        <a:ext cx="1583" cy="15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>
            <a:extLst>
              <a:ext uri="{FF2B5EF4-FFF2-40B4-BE49-F238E27FC236}">
                <a16:creationId xmlns:a16="http://schemas.microsoft.com/office/drawing/2014/main" id="{8D9D4EB3-68AC-4A54-9A5C-DB42922F2F7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5845" y="0"/>
            <a:ext cx="162051" cy="162051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5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3737587" y="1609397"/>
            <a:ext cx="7793854" cy="3617825"/>
          </a:xfrm>
        </p:spPr>
        <p:txBody>
          <a:bodyPr anchor="ctr"/>
          <a:lstStyle/>
          <a:p>
            <a:r>
              <a:rPr lang="ru-RU" sz="3675" dirty="0"/>
              <a:t>Вывод лекарств из оборота </a:t>
            </a:r>
            <a:br>
              <a:rPr lang="ru-RU" sz="3675" dirty="0"/>
            </a:br>
            <a:r>
              <a:rPr lang="ru-RU" sz="3675" dirty="0"/>
              <a:t>по различным причинам</a:t>
            </a:r>
            <a:br>
              <a:rPr lang="ru-RU" sz="3675" dirty="0"/>
            </a:br>
            <a:br>
              <a:rPr lang="ru-RU" dirty="0"/>
            </a:br>
            <a:br>
              <a:rPr lang="ru-RU" sz="2042" dirty="0"/>
            </a:br>
            <a:br>
              <a:rPr lang="ru-RU" sz="2042" dirty="0"/>
            </a:br>
            <a:endParaRPr lang="ru-RU" sz="2042" b="0" dirty="0"/>
          </a:p>
        </p:txBody>
      </p:sp>
    </p:spTree>
    <p:extLst>
      <p:ext uri="{BB962C8B-B14F-4D97-AF65-F5344CB8AC3E}">
        <p14:creationId xmlns:p14="http://schemas.microsoft.com/office/powerpoint/2010/main" val="14131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644445" y="428861"/>
            <a:ext cx="10171593" cy="346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50" dirty="0">
                <a:solidFill>
                  <a:srgbClr val="FFFFFF"/>
                </a:solidFill>
                <a:latin typeface="PT Sans Caption" pitchFamily="34" charset="-52"/>
                <a:sym typeface="PT Sans Caption" pitchFamily="34" charset="-52"/>
              </a:rPr>
              <a:t>Типы вывода из оборота в статусной модели МДЛП</a:t>
            </a:r>
            <a:endParaRPr lang="en-US" sz="2450" dirty="0">
              <a:solidFill>
                <a:srgbClr val="FFFFFF"/>
              </a:solidFill>
              <a:latin typeface="PT Sans Caption" pitchFamily="34" charset="-52"/>
              <a:sym typeface="PT Sans Caption" pitchFamily="34" charset="-52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D63FD77-42D5-49D0-AB4D-5B01ADB4AA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2" t="21622" r="22111" b="9417"/>
          <a:stretch/>
        </p:blipFill>
        <p:spPr>
          <a:xfrm>
            <a:off x="314591" y="1362075"/>
            <a:ext cx="11168197" cy="5388771"/>
          </a:xfrm>
          <a:prstGeom prst="rect">
            <a:avLst/>
          </a:prstGeom>
        </p:spPr>
      </p:pic>
      <p:pic>
        <p:nvPicPr>
          <p:cNvPr id="4" name="Picture 42">
            <a:extLst>
              <a:ext uri="{FF2B5EF4-FFF2-40B4-BE49-F238E27FC236}">
                <a16:creationId xmlns:a16="http://schemas.microsoft.com/office/drawing/2014/main" id="{96E96422-A54E-4D53-A841-D8CF09BAA5B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-57" t="571" r="55" b="32592"/>
          <a:stretch/>
        </p:blipFill>
        <p:spPr>
          <a:xfrm>
            <a:off x="11353227" y="111163"/>
            <a:ext cx="729303" cy="939109"/>
          </a:xfrm>
          <a:custGeom>
            <a:avLst/>
            <a:gdLst>
              <a:gd name="connsiteX0" fmla="*/ 193149 w 1158868"/>
              <a:gd name="connsiteY0" fmla="*/ 0 h 1492250"/>
              <a:gd name="connsiteX1" fmla="*/ 965719 w 1158868"/>
              <a:gd name="connsiteY1" fmla="*/ 0 h 1492250"/>
              <a:gd name="connsiteX2" fmla="*/ 1158868 w 1158868"/>
              <a:gd name="connsiteY2" fmla="*/ 193149 h 1492250"/>
              <a:gd name="connsiteX3" fmla="*/ 1158868 w 1158868"/>
              <a:gd name="connsiteY3" fmla="*/ 1299101 h 1492250"/>
              <a:gd name="connsiteX4" fmla="*/ 965719 w 1158868"/>
              <a:gd name="connsiteY4" fmla="*/ 1492250 h 1492250"/>
              <a:gd name="connsiteX5" fmla="*/ 193149 w 1158868"/>
              <a:gd name="connsiteY5" fmla="*/ 1492250 h 1492250"/>
              <a:gd name="connsiteX6" fmla="*/ 0 w 1158868"/>
              <a:gd name="connsiteY6" fmla="*/ 1299101 h 1492250"/>
              <a:gd name="connsiteX7" fmla="*/ 0 w 1158868"/>
              <a:gd name="connsiteY7" fmla="*/ 193149 h 1492250"/>
              <a:gd name="connsiteX8" fmla="*/ 193149 w 1158868"/>
              <a:gd name="connsiteY8" fmla="*/ 0 h 149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68" h="1492250">
                <a:moveTo>
                  <a:pt x="193149" y="0"/>
                </a:moveTo>
                <a:lnTo>
                  <a:pt x="965719" y="0"/>
                </a:lnTo>
                <a:cubicBezTo>
                  <a:pt x="1072392" y="0"/>
                  <a:pt x="1158868" y="86476"/>
                  <a:pt x="1158868" y="193149"/>
                </a:cubicBezTo>
                <a:lnTo>
                  <a:pt x="1158868" y="1299101"/>
                </a:lnTo>
                <a:cubicBezTo>
                  <a:pt x="1158868" y="1405774"/>
                  <a:pt x="1072392" y="1492250"/>
                  <a:pt x="965719" y="1492250"/>
                </a:cubicBezTo>
                <a:lnTo>
                  <a:pt x="193149" y="1492250"/>
                </a:lnTo>
                <a:cubicBezTo>
                  <a:pt x="86476" y="1492250"/>
                  <a:pt x="0" y="1405774"/>
                  <a:pt x="0" y="1299101"/>
                </a:cubicBezTo>
                <a:lnTo>
                  <a:pt x="0" y="193149"/>
                </a:lnTo>
                <a:cubicBezTo>
                  <a:pt x="0" y="86476"/>
                  <a:pt x="86476" y="0"/>
                  <a:pt x="193149" y="0"/>
                </a:cubicBezTo>
                <a:close/>
              </a:path>
            </a:pathLst>
          </a:cu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969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A24D72-ADE3-41FA-A62A-502A2DE02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Возможные «различные причины» вывода из оборота ЛП (</a:t>
            </a:r>
            <a:r>
              <a:rPr lang="en-US" dirty="0"/>
              <a:t>XSD 552)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62FD0A6-E57B-460D-9448-6941DAAB09DE}"/>
              </a:ext>
            </a:extLst>
          </p:cNvPr>
          <p:cNvSpPr/>
          <p:nvPr/>
        </p:nvSpPr>
        <p:spPr>
          <a:xfrm>
            <a:off x="838200" y="1429941"/>
            <a:ext cx="98679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dirty="0"/>
              <a:t> 6 (выборочный контроль);</a:t>
            </a:r>
          </a:p>
          <a:p>
            <a:pPr>
              <a:spcAft>
                <a:spcPts val="600"/>
              </a:spcAft>
            </a:pPr>
            <a:r>
              <a:rPr lang="ru-RU" sz="2000" dirty="0"/>
              <a:t> 7 (таможенный контроль);</a:t>
            </a:r>
          </a:p>
          <a:p>
            <a:pPr>
              <a:spcAft>
                <a:spcPts val="600"/>
              </a:spcAft>
            </a:pPr>
            <a:r>
              <a:rPr lang="ru-RU" sz="2000" dirty="0"/>
              <a:t> 8 (федеральный надзор);</a:t>
            </a:r>
          </a:p>
          <a:p>
            <a:pPr>
              <a:spcAft>
                <a:spcPts val="600"/>
              </a:spcAft>
            </a:pPr>
            <a:r>
              <a:rPr lang="ru-RU" sz="2000" dirty="0"/>
              <a:t> 9 (в целях клинических исследований);</a:t>
            </a:r>
          </a:p>
          <a:p>
            <a:pPr>
              <a:spcAft>
                <a:spcPts val="600"/>
              </a:spcAft>
            </a:pPr>
            <a:r>
              <a:rPr lang="ru-RU" sz="2000" dirty="0"/>
              <a:t> 10 (в целях фармацевтической экспертизы);</a:t>
            </a:r>
          </a:p>
          <a:p>
            <a:pPr>
              <a:spcAft>
                <a:spcPts val="600"/>
              </a:spcAft>
            </a:pPr>
            <a:r>
              <a:rPr lang="ru-RU" sz="2000" dirty="0"/>
              <a:t> 11 (недостача);</a:t>
            </a:r>
          </a:p>
          <a:p>
            <a:pPr>
              <a:spcAft>
                <a:spcPts val="600"/>
              </a:spcAft>
            </a:pPr>
            <a:r>
              <a:rPr lang="ru-RU" sz="2000" dirty="0"/>
              <a:t> 12 (отбор демонстрационных образцов);</a:t>
            </a:r>
          </a:p>
          <a:p>
            <a:pPr>
              <a:spcAft>
                <a:spcPts val="600"/>
              </a:spcAft>
            </a:pPr>
            <a:r>
              <a:rPr lang="ru-RU" sz="2000" dirty="0"/>
              <a:t> 13 (списание без передачи на уничтожение);</a:t>
            </a:r>
          </a:p>
          <a:p>
            <a:pPr>
              <a:spcAft>
                <a:spcPts val="600"/>
              </a:spcAft>
            </a:pPr>
            <a:r>
              <a:rPr lang="ru-RU" sz="2000" dirty="0"/>
              <a:t> 14 (вывод из оборота КИЗ, накопленных в</a:t>
            </a:r>
            <a:r>
              <a:rPr lang="en-US" sz="2000" dirty="0"/>
              <a:t> </a:t>
            </a:r>
            <a:r>
              <a:rPr lang="ru-RU" sz="2000" dirty="0"/>
              <a:t>рамках эксперимента)</a:t>
            </a:r>
          </a:p>
          <a:p>
            <a:pPr>
              <a:spcAft>
                <a:spcPts val="600"/>
              </a:spcAft>
            </a:pPr>
            <a:r>
              <a:rPr lang="ru-RU" sz="2000" dirty="0"/>
              <a:t> 15 (производственный брак)</a:t>
            </a:r>
          </a:p>
          <a:p>
            <a:pPr>
              <a:spcAft>
                <a:spcPts val="600"/>
              </a:spcAft>
            </a:pPr>
            <a:r>
              <a:rPr lang="ru-RU" sz="2000" dirty="0"/>
              <a:t> 16 (списание разукомплектованной потребительской упаковки)</a:t>
            </a:r>
          </a:p>
          <a:p>
            <a:pPr>
              <a:spcAft>
                <a:spcPts val="600"/>
              </a:spcAft>
            </a:pPr>
            <a:r>
              <a:rPr lang="ru-RU" sz="2000" dirty="0"/>
              <a:t> 17 (производство медицинских изделий)</a:t>
            </a:r>
          </a:p>
          <a:p>
            <a:pPr>
              <a:spcAft>
                <a:spcPts val="600"/>
              </a:spcAft>
            </a:pPr>
            <a:r>
              <a:rPr lang="ru-RU" sz="2000" dirty="0"/>
              <a:t> 18 (производство медицинских препаратов)</a:t>
            </a:r>
          </a:p>
        </p:txBody>
      </p:sp>
      <p:pic>
        <p:nvPicPr>
          <p:cNvPr id="5" name="Picture 42">
            <a:extLst>
              <a:ext uri="{FF2B5EF4-FFF2-40B4-BE49-F238E27FC236}">
                <a16:creationId xmlns:a16="http://schemas.microsoft.com/office/drawing/2014/main" id="{732BD2B2-81CA-462E-829D-CF68C0376D6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-57" t="571" r="55" b="32592"/>
          <a:stretch/>
        </p:blipFill>
        <p:spPr>
          <a:xfrm>
            <a:off x="11353227" y="111163"/>
            <a:ext cx="729303" cy="939109"/>
          </a:xfrm>
          <a:custGeom>
            <a:avLst/>
            <a:gdLst>
              <a:gd name="connsiteX0" fmla="*/ 193149 w 1158868"/>
              <a:gd name="connsiteY0" fmla="*/ 0 h 1492250"/>
              <a:gd name="connsiteX1" fmla="*/ 965719 w 1158868"/>
              <a:gd name="connsiteY1" fmla="*/ 0 h 1492250"/>
              <a:gd name="connsiteX2" fmla="*/ 1158868 w 1158868"/>
              <a:gd name="connsiteY2" fmla="*/ 193149 h 1492250"/>
              <a:gd name="connsiteX3" fmla="*/ 1158868 w 1158868"/>
              <a:gd name="connsiteY3" fmla="*/ 1299101 h 1492250"/>
              <a:gd name="connsiteX4" fmla="*/ 965719 w 1158868"/>
              <a:gd name="connsiteY4" fmla="*/ 1492250 h 1492250"/>
              <a:gd name="connsiteX5" fmla="*/ 193149 w 1158868"/>
              <a:gd name="connsiteY5" fmla="*/ 1492250 h 1492250"/>
              <a:gd name="connsiteX6" fmla="*/ 0 w 1158868"/>
              <a:gd name="connsiteY6" fmla="*/ 1299101 h 1492250"/>
              <a:gd name="connsiteX7" fmla="*/ 0 w 1158868"/>
              <a:gd name="connsiteY7" fmla="*/ 193149 h 1492250"/>
              <a:gd name="connsiteX8" fmla="*/ 193149 w 1158868"/>
              <a:gd name="connsiteY8" fmla="*/ 0 h 149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68" h="1492250">
                <a:moveTo>
                  <a:pt x="193149" y="0"/>
                </a:moveTo>
                <a:lnTo>
                  <a:pt x="965719" y="0"/>
                </a:lnTo>
                <a:cubicBezTo>
                  <a:pt x="1072392" y="0"/>
                  <a:pt x="1158868" y="86476"/>
                  <a:pt x="1158868" y="193149"/>
                </a:cubicBezTo>
                <a:lnTo>
                  <a:pt x="1158868" y="1299101"/>
                </a:lnTo>
                <a:cubicBezTo>
                  <a:pt x="1158868" y="1405774"/>
                  <a:pt x="1072392" y="1492250"/>
                  <a:pt x="965719" y="1492250"/>
                </a:cubicBezTo>
                <a:lnTo>
                  <a:pt x="193149" y="1492250"/>
                </a:lnTo>
                <a:cubicBezTo>
                  <a:pt x="86476" y="1492250"/>
                  <a:pt x="0" y="1405774"/>
                  <a:pt x="0" y="1299101"/>
                </a:cubicBezTo>
                <a:lnTo>
                  <a:pt x="0" y="193149"/>
                </a:lnTo>
                <a:cubicBezTo>
                  <a:pt x="0" y="86476"/>
                  <a:pt x="86476" y="0"/>
                  <a:pt x="193149" y="0"/>
                </a:cubicBezTo>
                <a:close/>
              </a:path>
            </a:pathLst>
          </a:cu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885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41BFBE-B3EF-447D-A25F-C9A6ED117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494" y="151901"/>
            <a:ext cx="11307707" cy="941796"/>
          </a:xfrm>
        </p:spPr>
        <p:txBody>
          <a:bodyPr/>
          <a:lstStyle/>
          <a:p>
            <a:r>
              <a:rPr lang="ru-RU" dirty="0"/>
              <a:t>Особенности выбытия для уничтожения и «по различным причинам»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3E1545-CBCC-4844-AEE2-210454EC1097}"/>
              </a:ext>
            </a:extLst>
          </p:cNvPr>
          <p:cNvSpPr txBox="1"/>
          <p:nvPr/>
        </p:nvSpPr>
        <p:spPr>
          <a:xfrm>
            <a:off x="971550" y="1466850"/>
            <a:ext cx="10001250" cy="5019675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89345" tIns="44672" rIns="89345" bIns="446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35048" indent="-335048"/>
            <a:r>
              <a:rPr lang="ru-RU" sz="2000" dirty="0">
                <a:solidFill>
                  <a:srgbClr val="595959"/>
                </a:solidFill>
              </a:rPr>
              <a:t>Без использования ККТ или РВ</a:t>
            </a:r>
          </a:p>
          <a:p>
            <a:pPr marL="335048" indent="-335048"/>
            <a:endParaRPr lang="ru-RU" sz="2000" dirty="0">
              <a:solidFill>
                <a:srgbClr val="595959"/>
              </a:solidFill>
            </a:endParaRPr>
          </a:p>
          <a:p>
            <a:pPr marL="335048" indent="-335048"/>
            <a:r>
              <a:rPr lang="ru-RU" sz="2000" dirty="0">
                <a:solidFill>
                  <a:srgbClr val="595959"/>
                </a:solidFill>
              </a:rPr>
              <a:t>Без проверки </a:t>
            </a:r>
            <a:r>
              <a:rPr lang="ru-RU" sz="2000" dirty="0" err="1">
                <a:solidFill>
                  <a:srgbClr val="595959"/>
                </a:solidFill>
              </a:rPr>
              <a:t>криптоподписи</a:t>
            </a:r>
            <a:r>
              <a:rPr lang="ru-RU" sz="2000" dirty="0">
                <a:solidFill>
                  <a:srgbClr val="595959"/>
                </a:solidFill>
              </a:rPr>
              <a:t> </a:t>
            </a:r>
          </a:p>
          <a:p>
            <a:pPr marL="335048" indent="-335048"/>
            <a:endParaRPr lang="ru-RU" sz="2000" dirty="0">
              <a:solidFill>
                <a:srgbClr val="595959"/>
              </a:solidFill>
            </a:endParaRPr>
          </a:p>
          <a:p>
            <a:pPr marL="335048" indent="-335048"/>
            <a:r>
              <a:rPr lang="ru-RU" sz="2000" dirty="0">
                <a:solidFill>
                  <a:srgbClr val="595959"/>
                </a:solidFill>
              </a:rPr>
              <a:t>Допускается </a:t>
            </a:r>
            <a:r>
              <a:rPr lang="en-US" sz="2000" dirty="0">
                <a:solidFill>
                  <a:srgbClr val="595959"/>
                </a:solidFill>
              </a:rPr>
              <a:t>SSCC</a:t>
            </a:r>
          </a:p>
          <a:p>
            <a:pPr marL="335048" indent="-335048"/>
            <a:endParaRPr lang="en-US" sz="2000" dirty="0">
              <a:solidFill>
                <a:srgbClr val="595959"/>
              </a:solidFill>
            </a:endParaRPr>
          </a:p>
          <a:p>
            <a:pPr marL="335048" indent="-335048"/>
            <a:r>
              <a:rPr lang="ru-RU" sz="2000" dirty="0">
                <a:solidFill>
                  <a:srgbClr val="595959"/>
                </a:solidFill>
              </a:rPr>
              <a:t>Уничтожение – </a:t>
            </a:r>
            <a:r>
              <a:rPr lang="ru-RU" sz="2000" dirty="0" err="1">
                <a:solidFill>
                  <a:srgbClr val="595959"/>
                </a:solidFill>
              </a:rPr>
              <a:t>двухстадийный</a:t>
            </a:r>
            <a:r>
              <a:rPr lang="ru-RU" sz="2000" dirty="0">
                <a:solidFill>
                  <a:srgbClr val="595959"/>
                </a:solidFill>
              </a:rPr>
              <a:t> процесс</a:t>
            </a:r>
          </a:p>
          <a:p>
            <a:pPr marL="335048" indent="-335048"/>
            <a:endParaRPr lang="en-US" sz="2000" dirty="0">
              <a:solidFill>
                <a:srgbClr val="595959"/>
              </a:solidFill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0198D73-0722-4D43-81E6-96F353AADA5A}"/>
              </a:ext>
            </a:extLst>
          </p:cNvPr>
          <p:cNvGrpSpPr>
            <a:grpSpLocks noChangeAspect="1"/>
          </p:cNvGrpSpPr>
          <p:nvPr/>
        </p:nvGrpSpPr>
        <p:grpSpPr>
          <a:xfrm>
            <a:off x="436924" y="2725028"/>
            <a:ext cx="384951" cy="407908"/>
            <a:chOff x="6526213" y="2527300"/>
            <a:chExt cx="306387" cy="306388"/>
          </a:xfrm>
        </p:grpSpPr>
        <p:sp>
          <p:nvSpPr>
            <p:cNvPr id="8" name="Oval 16">
              <a:extLst>
                <a:ext uri="{FF2B5EF4-FFF2-40B4-BE49-F238E27FC236}">
                  <a16:creationId xmlns:a16="http://schemas.microsoft.com/office/drawing/2014/main" id="{1D08AF8E-3ED5-46FD-B9C7-A6E446D441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6213" y="2527300"/>
              <a:ext cx="306387" cy="306388"/>
            </a:xfrm>
            <a:prstGeom prst="ellipse">
              <a:avLst/>
            </a:prstGeom>
            <a:solidFill>
              <a:srgbClr val="F6F4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595959"/>
                </a:solidFill>
                <a:latin typeface="PT Sans Caption" pitchFamily="34" charset="-52"/>
              </a:endParaRPr>
            </a:p>
          </p:txBody>
        </p:sp>
        <p:sp>
          <p:nvSpPr>
            <p:cNvPr id="9" name="Freeform 17">
              <a:extLst>
                <a:ext uri="{FF2B5EF4-FFF2-40B4-BE49-F238E27FC236}">
                  <a16:creationId xmlns:a16="http://schemas.microsoft.com/office/drawing/2014/main" id="{6F785270-28E7-482F-9E58-9DBDB3697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4000" y="2606675"/>
              <a:ext cx="150813" cy="146050"/>
            </a:xfrm>
            <a:custGeom>
              <a:avLst/>
              <a:gdLst>
                <a:gd name="T0" fmla="*/ 64993 w 84"/>
                <a:gd name="T1" fmla="*/ 120958 h 81"/>
                <a:gd name="T2" fmla="*/ 12637 w 84"/>
                <a:gd name="T3" fmla="*/ 70408 h 81"/>
                <a:gd name="T4" fmla="*/ 0 w 84"/>
                <a:gd name="T5" fmla="*/ 81241 h 81"/>
                <a:gd name="T6" fmla="*/ 68604 w 84"/>
                <a:gd name="T7" fmla="*/ 146233 h 81"/>
                <a:gd name="T8" fmla="*/ 151650 w 84"/>
                <a:gd name="T9" fmla="*/ 7221 h 81"/>
                <a:gd name="T10" fmla="*/ 137207 w 84"/>
                <a:gd name="T11" fmla="*/ 0 h 81"/>
                <a:gd name="T12" fmla="*/ 64993 w 84"/>
                <a:gd name="T13" fmla="*/ 120958 h 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4"/>
                <a:gd name="T22" fmla="*/ 0 h 81"/>
                <a:gd name="T23" fmla="*/ 84 w 84"/>
                <a:gd name="T24" fmla="*/ 81 h 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4" h="81">
                  <a:moveTo>
                    <a:pt x="36" y="67"/>
                  </a:moveTo>
                  <a:lnTo>
                    <a:pt x="7" y="39"/>
                  </a:lnTo>
                  <a:lnTo>
                    <a:pt x="0" y="45"/>
                  </a:lnTo>
                  <a:lnTo>
                    <a:pt x="38" y="81"/>
                  </a:lnTo>
                  <a:lnTo>
                    <a:pt x="84" y="4"/>
                  </a:lnTo>
                  <a:lnTo>
                    <a:pt x="76" y="0"/>
                  </a:lnTo>
                  <a:lnTo>
                    <a:pt x="36" y="67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CD6168B3-2878-47B1-8B01-36072540D114}"/>
              </a:ext>
            </a:extLst>
          </p:cNvPr>
          <p:cNvGrpSpPr>
            <a:grpSpLocks noChangeAspect="1"/>
          </p:cNvGrpSpPr>
          <p:nvPr/>
        </p:nvGrpSpPr>
        <p:grpSpPr>
          <a:xfrm>
            <a:off x="436923" y="3330367"/>
            <a:ext cx="384951" cy="407908"/>
            <a:chOff x="6526213" y="2527300"/>
            <a:chExt cx="306387" cy="306388"/>
          </a:xfrm>
        </p:grpSpPr>
        <p:sp>
          <p:nvSpPr>
            <p:cNvPr id="11" name="Oval 16">
              <a:extLst>
                <a:ext uri="{FF2B5EF4-FFF2-40B4-BE49-F238E27FC236}">
                  <a16:creationId xmlns:a16="http://schemas.microsoft.com/office/drawing/2014/main" id="{2D7C4057-3A86-4285-A868-9D2FE8A2AC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6213" y="2527300"/>
              <a:ext cx="306387" cy="306388"/>
            </a:xfrm>
            <a:prstGeom prst="ellipse">
              <a:avLst/>
            </a:prstGeom>
            <a:solidFill>
              <a:srgbClr val="F6F4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595959"/>
                </a:solidFill>
                <a:latin typeface="PT Sans Caption" pitchFamily="34" charset="-52"/>
              </a:endParaRPr>
            </a:p>
          </p:txBody>
        </p:sp>
        <p:sp>
          <p:nvSpPr>
            <p:cNvPr id="12" name="Freeform 17">
              <a:extLst>
                <a:ext uri="{FF2B5EF4-FFF2-40B4-BE49-F238E27FC236}">
                  <a16:creationId xmlns:a16="http://schemas.microsoft.com/office/drawing/2014/main" id="{11829613-CD0D-4D4D-BA8E-93857D682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4000" y="2606675"/>
              <a:ext cx="150813" cy="146050"/>
            </a:xfrm>
            <a:custGeom>
              <a:avLst/>
              <a:gdLst>
                <a:gd name="T0" fmla="*/ 64993 w 84"/>
                <a:gd name="T1" fmla="*/ 120958 h 81"/>
                <a:gd name="T2" fmla="*/ 12637 w 84"/>
                <a:gd name="T3" fmla="*/ 70408 h 81"/>
                <a:gd name="T4" fmla="*/ 0 w 84"/>
                <a:gd name="T5" fmla="*/ 81241 h 81"/>
                <a:gd name="T6" fmla="*/ 68604 w 84"/>
                <a:gd name="T7" fmla="*/ 146233 h 81"/>
                <a:gd name="T8" fmla="*/ 151650 w 84"/>
                <a:gd name="T9" fmla="*/ 7221 h 81"/>
                <a:gd name="T10" fmla="*/ 137207 w 84"/>
                <a:gd name="T11" fmla="*/ 0 h 81"/>
                <a:gd name="T12" fmla="*/ 64993 w 84"/>
                <a:gd name="T13" fmla="*/ 120958 h 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4"/>
                <a:gd name="T22" fmla="*/ 0 h 81"/>
                <a:gd name="T23" fmla="*/ 84 w 84"/>
                <a:gd name="T24" fmla="*/ 81 h 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4" h="81">
                  <a:moveTo>
                    <a:pt x="36" y="67"/>
                  </a:moveTo>
                  <a:lnTo>
                    <a:pt x="7" y="39"/>
                  </a:lnTo>
                  <a:lnTo>
                    <a:pt x="0" y="45"/>
                  </a:lnTo>
                  <a:lnTo>
                    <a:pt x="38" y="81"/>
                  </a:lnTo>
                  <a:lnTo>
                    <a:pt x="84" y="4"/>
                  </a:lnTo>
                  <a:lnTo>
                    <a:pt x="76" y="0"/>
                  </a:lnTo>
                  <a:lnTo>
                    <a:pt x="36" y="67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51C34BD0-B3AE-473A-A388-034015DBFD28}"/>
              </a:ext>
            </a:extLst>
          </p:cNvPr>
          <p:cNvGrpSpPr>
            <a:grpSpLocks noChangeAspect="1"/>
          </p:cNvGrpSpPr>
          <p:nvPr/>
        </p:nvGrpSpPr>
        <p:grpSpPr>
          <a:xfrm>
            <a:off x="436923" y="3930177"/>
            <a:ext cx="384951" cy="407908"/>
            <a:chOff x="6526213" y="2527300"/>
            <a:chExt cx="306387" cy="306388"/>
          </a:xfrm>
        </p:grpSpPr>
        <p:sp>
          <p:nvSpPr>
            <p:cNvPr id="14" name="Oval 16">
              <a:extLst>
                <a:ext uri="{FF2B5EF4-FFF2-40B4-BE49-F238E27FC236}">
                  <a16:creationId xmlns:a16="http://schemas.microsoft.com/office/drawing/2014/main" id="{2D570C43-2814-41E0-B5FD-EE2EA9BAC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6213" y="2527300"/>
              <a:ext cx="306387" cy="306388"/>
            </a:xfrm>
            <a:prstGeom prst="ellipse">
              <a:avLst/>
            </a:prstGeom>
            <a:solidFill>
              <a:srgbClr val="F6F4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595959"/>
                </a:solidFill>
                <a:latin typeface="PT Sans Caption" pitchFamily="34" charset="-52"/>
              </a:endParaRPr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5F518BDC-A98F-46FF-9506-153436E98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4000" y="2606675"/>
              <a:ext cx="150813" cy="146050"/>
            </a:xfrm>
            <a:custGeom>
              <a:avLst/>
              <a:gdLst>
                <a:gd name="T0" fmla="*/ 64993 w 84"/>
                <a:gd name="T1" fmla="*/ 120958 h 81"/>
                <a:gd name="T2" fmla="*/ 12637 w 84"/>
                <a:gd name="T3" fmla="*/ 70408 h 81"/>
                <a:gd name="T4" fmla="*/ 0 w 84"/>
                <a:gd name="T5" fmla="*/ 81241 h 81"/>
                <a:gd name="T6" fmla="*/ 68604 w 84"/>
                <a:gd name="T7" fmla="*/ 146233 h 81"/>
                <a:gd name="T8" fmla="*/ 151650 w 84"/>
                <a:gd name="T9" fmla="*/ 7221 h 81"/>
                <a:gd name="T10" fmla="*/ 137207 w 84"/>
                <a:gd name="T11" fmla="*/ 0 h 81"/>
                <a:gd name="T12" fmla="*/ 64993 w 84"/>
                <a:gd name="T13" fmla="*/ 120958 h 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4"/>
                <a:gd name="T22" fmla="*/ 0 h 81"/>
                <a:gd name="T23" fmla="*/ 84 w 84"/>
                <a:gd name="T24" fmla="*/ 81 h 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4" h="81">
                  <a:moveTo>
                    <a:pt x="36" y="67"/>
                  </a:moveTo>
                  <a:lnTo>
                    <a:pt x="7" y="39"/>
                  </a:lnTo>
                  <a:lnTo>
                    <a:pt x="0" y="45"/>
                  </a:lnTo>
                  <a:lnTo>
                    <a:pt x="38" y="81"/>
                  </a:lnTo>
                  <a:lnTo>
                    <a:pt x="84" y="4"/>
                  </a:lnTo>
                  <a:lnTo>
                    <a:pt x="76" y="0"/>
                  </a:lnTo>
                  <a:lnTo>
                    <a:pt x="36" y="67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92B332CB-AA16-4C32-9AD1-A61E349DCCEF}"/>
              </a:ext>
            </a:extLst>
          </p:cNvPr>
          <p:cNvGrpSpPr>
            <a:grpSpLocks noChangeAspect="1"/>
          </p:cNvGrpSpPr>
          <p:nvPr/>
        </p:nvGrpSpPr>
        <p:grpSpPr>
          <a:xfrm>
            <a:off x="436923" y="4529987"/>
            <a:ext cx="384951" cy="407908"/>
            <a:chOff x="6526213" y="2527300"/>
            <a:chExt cx="306387" cy="306388"/>
          </a:xfrm>
        </p:grpSpPr>
        <p:sp>
          <p:nvSpPr>
            <p:cNvPr id="26" name="Oval 16">
              <a:extLst>
                <a:ext uri="{FF2B5EF4-FFF2-40B4-BE49-F238E27FC236}">
                  <a16:creationId xmlns:a16="http://schemas.microsoft.com/office/drawing/2014/main" id="{D77567CC-A7AF-4A85-B6B6-496823AF93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6213" y="2527300"/>
              <a:ext cx="306387" cy="306388"/>
            </a:xfrm>
            <a:prstGeom prst="ellipse">
              <a:avLst/>
            </a:prstGeom>
            <a:solidFill>
              <a:srgbClr val="F6F4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595959"/>
                </a:solidFill>
                <a:latin typeface="PT Sans Caption" pitchFamily="34" charset="-52"/>
              </a:endParaRPr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49258C79-C971-4471-9AB0-15501BD97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4000" y="2606675"/>
              <a:ext cx="150813" cy="146050"/>
            </a:xfrm>
            <a:custGeom>
              <a:avLst/>
              <a:gdLst>
                <a:gd name="T0" fmla="*/ 64993 w 84"/>
                <a:gd name="T1" fmla="*/ 120958 h 81"/>
                <a:gd name="T2" fmla="*/ 12637 w 84"/>
                <a:gd name="T3" fmla="*/ 70408 h 81"/>
                <a:gd name="T4" fmla="*/ 0 w 84"/>
                <a:gd name="T5" fmla="*/ 81241 h 81"/>
                <a:gd name="T6" fmla="*/ 68604 w 84"/>
                <a:gd name="T7" fmla="*/ 146233 h 81"/>
                <a:gd name="T8" fmla="*/ 151650 w 84"/>
                <a:gd name="T9" fmla="*/ 7221 h 81"/>
                <a:gd name="T10" fmla="*/ 137207 w 84"/>
                <a:gd name="T11" fmla="*/ 0 h 81"/>
                <a:gd name="T12" fmla="*/ 64993 w 84"/>
                <a:gd name="T13" fmla="*/ 120958 h 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4"/>
                <a:gd name="T22" fmla="*/ 0 h 81"/>
                <a:gd name="T23" fmla="*/ 84 w 84"/>
                <a:gd name="T24" fmla="*/ 81 h 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4" h="81">
                  <a:moveTo>
                    <a:pt x="36" y="67"/>
                  </a:moveTo>
                  <a:lnTo>
                    <a:pt x="7" y="39"/>
                  </a:lnTo>
                  <a:lnTo>
                    <a:pt x="0" y="45"/>
                  </a:lnTo>
                  <a:lnTo>
                    <a:pt x="38" y="81"/>
                  </a:lnTo>
                  <a:lnTo>
                    <a:pt x="84" y="4"/>
                  </a:lnTo>
                  <a:lnTo>
                    <a:pt x="76" y="0"/>
                  </a:lnTo>
                  <a:lnTo>
                    <a:pt x="36" y="67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pic>
        <p:nvPicPr>
          <p:cNvPr id="16" name="Picture 42">
            <a:extLst>
              <a:ext uri="{FF2B5EF4-FFF2-40B4-BE49-F238E27FC236}">
                <a16:creationId xmlns:a16="http://schemas.microsoft.com/office/drawing/2014/main" id="{81E130F5-9381-450C-A72B-0EB226A7342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-57" t="571" r="55" b="32592"/>
          <a:stretch/>
        </p:blipFill>
        <p:spPr>
          <a:xfrm>
            <a:off x="11353227" y="111163"/>
            <a:ext cx="729303" cy="939109"/>
          </a:xfrm>
          <a:custGeom>
            <a:avLst/>
            <a:gdLst>
              <a:gd name="connsiteX0" fmla="*/ 193149 w 1158868"/>
              <a:gd name="connsiteY0" fmla="*/ 0 h 1492250"/>
              <a:gd name="connsiteX1" fmla="*/ 965719 w 1158868"/>
              <a:gd name="connsiteY1" fmla="*/ 0 h 1492250"/>
              <a:gd name="connsiteX2" fmla="*/ 1158868 w 1158868"/>
              <a:gd name="connsiteY2" fmla="*/ 193149 h 1492250"/>
              <a:gd name="connsiteX3" fmla="*/ 1158868 w 1158868"/>
              <a:gd name="connsiteY3" fmla="*/ 1299101 h 1492250"/>
              <a:gd name="connsiteX4" fmla="*/ 965719 w 1158868"/>
              <a:gd name="connsiteY4" fmla="*/ 1492250 h 1492250"/>
              <a:gd name="connsiteX5" fmla="*/ 193149 w 1158868"/>
              <a:gd name="connsiteY5" fmla="*/ 1492250 h 1492250"/>
              <a:gd name="connsiteX6" fmla="*/ 0 w 1158868"/>
              <a:gd name="connsiteY6" fmla="*/ 1299101 h 1492250"/>
              <a:gd name="connsiteX7" fmla="*/ 0 w 1158868"/>
              <a:gd name="connsiteY7" fmla="*/ 193149 h 1492250"/>
              <a:gd name="connsiteX8" fmla="*/ 193149 w 1158868"/>
              <a:gd name="connsiteY8" fmla="*/ 0 h 149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68" h="1492250">
                <a:moveTo>
                  <a:pt x="193149" y="0"/>
                </a:moveTo>
                <a:lnTo>
                  <a:pt x="965719" y="0"/>
                </a:lnTo>
                <a:cubicBezTo>
                  <a:pt x="1072392" y="0"/>
                  <a:pt x="1158868" y="86476"/>
                  <a:pt x="1158868" y="193149"/>
                </a:cubicBezTo>
                <a:lnTo>
                  <a:pt x="1158868" y="1299101"/>
                </a:lnTo>
                <a:cubicBezTo>
                  <a:pt x="1158868" y="1405774"/>
                  <a:pt x="1072392" y="1492250"/>
                  <a:pt x="965719" y="1492250"/>
                </a:cubicBezTo>
                <a:lnTo>
                  <a:pt x="193149" y="1492250"/>
                </a:lnTo>
                <a:cubicBezTo>
                  <a:pt x="86476" y="1492250"/>
                  <a:pt x="0" y="1405774"/>
                  <a:pt x="0" y="1299101"/>
                </a:cubicBezTo>
                <a:lnTo>
                  <a:pt x="0" y="193149"/>
                </a:lnTo>
                <a:cubicBezTo>
                  <a:pt x="0" y="86476"/>
                  <a:pt x="86476" y="0"/>
                  <a:pt x="193149" y="0"/>
                </a:cubicBezTo>
                <a:close/>
              </a:path>
            </a:pathLst>
          </a:cu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595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02480" y="2034605"/>
            <a:ext cx="7004304" cy="1394494"/>
          </a:xfrm>
        </p:spPr>
        <p:txBody>
          <a:bodyPr/>
          <a:lstStyle/>
          <a:p>
            <a:r>
              <a:rPr lang="ru-RU" sz="4000" dirty="0"/>
              <a:t>Наиболее частые вопросы участников оборота</a:t>
            </a:r>
            <a:br>
              <a:rPr lang="ru-RU" sz="4000" dirty="0"/>
            </a:br>
            <a:r>
              <a:rPr lang="ru-RU" sz="4000" dirty="0"/>
              <a:t>Оператору МДЛП</a:t>
            </a:r>
            <a:br>
              <a:rPr lang="en-US" sz="4000" dirty="0"/>
            </a:br>
            <a:br>
              <a:rPr lang="en-US" sz="2400" dirty="0"/>
            </a:br>
            <a:br>
              <a:rPr lang="ru-RU" sz="2400" dirty="0"/>
            </a:br>
            <a:br>
              <a:rPr lang="en-US" sz="2400" b="0" dirty="0"/>
            </a:br>
            <a:br>
              <a:rPr lang="ru-RU" sz="2400" b="0" dirty="0"/>
            </a:b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272132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913E9-A0B3-4538-8C8A-B3693D6B8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208" y="408197"/>
            <a:ext cx="10884451" cy="339311"/>
          </a:xfrm>
        </p:spPr>
        <p:txBody>
          <a:bodyPr/>
          <a:lstStyle/>
          <a:p>
            <a:r>
              <a:rPr lang="ru-RU" sz="2450" dirty="0"/>
              <a:t>Топ-10 вопросов в техподдержку в категории «Консультация»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8B013D8-1E1B-477B-BA25-5D589F9ED942}"/>
              </a:ext>
            </a:extLst>
          </p:cNvPr>
          <p:cNvSpPr/>
          <p:nvPr/>
        </p:nvSpPr>
        <p:spPr>
          <a:xfrm>
            <a:off x="644208" y="1756413"/>
            <a:ext cx="1128776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Сколько РВ необходимо на каждое МД?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Как протестировать выбытие в Песочнице МДЛП?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Когда можно получить РВ?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Не удается долгое время поймать сигнал ГЛОНАСС, как решить данную проблему?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Если несколько окон для отпуска ЛП, сколько РВ необходимо?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Сроки поставки РВ после подписания договора?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Как понять, нужен ли РВ нашей организации?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Когда появится возможность заполнить анкеты не ВЗН?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Необходимо ли установка дополнительных программ?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Нужно ли приобретать дополнительно сканеры для РВ, если нужно, то в каком количестве?</a:t>
            </a: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</a:rPr>
              <a:t>Что делать, если 2 места деятельности по одному адресу?</a:t>
            </a:r>
          </a:p>
        </p:txBody>
      </p:sp>
      <p:pic>
        <p:nvPicPr>
          <p:cNvPr id="4" name="Picture 42">
            <a:extLst>
              <a:ext uri="{FF2B5EF4-FFF2-40B4-BE49-F238E27FC236}">
                <a16:creationId xmlns:a16="http://schemas.microsoft.com/office/drawing/2014/main" id="{CB9ADF6F-911E-4E49-9606-1817DF74B41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-57" t="571" r="55" b="32592"/>
          <a:stretch/>
        </p:blipFill>
        <p:spPr>
          <a:xfrm>
            <a:off x="11353227" y="111163"/>
            <a:ext cx="729303" cy="939109"/>
          </a:xfrm>
          <a:custGeom>
            <a:avLst/>
            <a:gdLst>
              <a:gd name="connsiteX0" fmla="*/ 193149 w 1158868"/>
              <a:gd name="connsiteY0" fmla="*/ 0 h 1492250"/>
              <a:gd name="connsiteX1" fmla="*/ 965719 w 1158868"/>
              <a:gd name="connsiteY1" fmla="*/ 0 h 1492250"/>
              <a:gd name="connsiteX2" fmla="*/ 1158868 w 1158868"/>
              <a:gd name="connsiteY2" fmla="*/ 193149 h 1492250"/>
              <a:gd name="connsiteX3" fmla="*/ 1158868 w 1158868"/>
              <a:gd name="connsiteY3" fmla="*/ 1299101 h 1492250"/>
              <a:gd name="connsiteX4" fmla="*/ 965719 w 1158868"/>
              <a:gd name="connsiteY4" fmla="*/ 1492250 h 1492250"/>
              <a:gd name="connsiteX5" fmla="*/ 193149 w 1158868"/>
              <a:gd name="connsiteY5" fmla="*/ 1492250 h 1492250"/>
              <a:gd name="connsiteX6" fmla="*/ 0 w 1158868"/>
              <a:gd name="connsiteY6" fmla="*/ 1299101 h 1492250"/>
              <a:gd name="connsiteX7" fmla="*/ 0 w 1158868"/>
              <a:gd name="connsiteY7" fmla="*/ 193149 h 1492250"/>
              <a:gd name="connsiteX8" fmla="*/ 193149 w 1158868"/>
              <a:gd name="connsiteY8" fmla="*/ 0 h 149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68" h="1492250">
                <a:moveTo>
                  <a:pt x="193149" y="0"/>
                </a:moveTo>
                <a:lnTo>
                  <a:pt x="965719" y="0"/>
                </a:lnTo>
                <a:cubicBezTo>
                  <a:pt x="1072392" y="0"/>
                  <a:pt x="1158868" y="86476"/>
                  <a:pt x="1158868" y="193149"/>
                </a:cubicBezTo>
                <a:lnTo>
                  <a:pt x="1158868" y="1299101"/>
                </a:lnTo>
                <a:cubicBezTo>
                  <a:pt x="1158868" y="1405774"/>
                  <a:pt x="1072392" y="1492250"/>
                  <a:pt x="965719" y="1492250"/>
                </a:cubicBezTo>
                <a:lnTo>
                  <a:pt x="193149" y="1492250"/>
                </a:lnTo>
                <a:cubicBezTo>
                  <a:pt x="86476" y="1492250"/>
                  <a:pt x="0" y="1405774"/>
                  <a:pt x="0" y="1299101"/>
                </a:cubicBezTo>
                <a:lnTo>
                  <a:pt x="0" y="193149"/>
                </a:lnTo>
                <a:cubicBezTo>
                  <a:pt x="0" y="86476"/>
                  <a:pt x="86476" y="0"/>
                  <a:pt x="193149" y="0"/>
                </a:cubicBezTo>
                <a:close/>
              </a:path>
            </a:pathLst>
          </a:cu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640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913E9-A0B3-4538-8C8A-B3693D6B8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208" y="408197"/>
            <a:ext cx="10884451" cy="339311"/>
          </a:xfrm>
        </p:spPr>
        <p:txBody>
          <a:bodyPr/>
          <a:lstStyle/>
          <a:p>
            <a:r>
              <a:rPr lang="ru-RU" sz="2450" dirty="0"/>
              <a:t>Ответы на частые вопросы, часть 1/</a:t>
            </a:r>
            <a:r>
              <a:rPr lang="en-US" sz="2450" dirty="0"/>
              <a:t>3</a:t>
            </a:r>
            <a:endParaRPr lang="ru-RU" sz="245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8B013D8-1E1B-477B-BA25-5D589F9ED942}"/>
              </a:ext>
            </a:extLst>
          </p:cNvPr>
          <p:cNvSpPr/>
          <p:nvPr/>
        </p:nvSpPr>
        <p:spPr>
          <a:xfrm>
            <a:off x="568960" y="1522733"/>
            <a:ext cx="1128776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ru-RU" b="1" dirty="0">
                <a:latin typeface="Calibri" panose="020F0502020204030204" pitchFamily="34" charset="0"/>
                <a:ea typeface="Times New Roman" panose="02020603050405020304" pitchFamily="18" charset="0"/>
              </a:rPr>
              <a:t>Сколько РВ необходимо на каждое МД?</a:t>
            </a:r>
          </a:p>
          <a:p>
            <a:pPr marL="342900" lvl="0" indent="-342900">
              <a:spcAft>
                <a:spcPts val="1200"/>
              </a:spcAft>
              <a:buAutoNum type="arabicPeriod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Не все МД должны быть оснащены РВ. Подробнее см. «Способы вывода из оборота ЛП по типам участников оборота» в библиотеке документов по маркировке на сайте РЗН </a:t>
            </a:r>
            <a:r>
              <a:rPr lang="en-US" sz="1600" dirty="0">
                <a:hlinkClick r:id="rId3"/>
              </a:rPr>
              <a:t>http://roszdravnadzor.ru/marking/collection</a:t>
            </a:r>
            <a:endParaRPr lang="en-US" sz="1600" dirty="0"/>
          </a:p>
          <a:p>
            <a:pPr marL="342900" lvl="0" indent="-342900">
              <a:spcAft>
                <a:spcPts val="1200"/>
              </a:spcAft>
              <a:buAutoNum type="arabicPeriod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Для МД, требующих оснащения, 1 МД = 1 РВ. Если льготная аптека и медицинская организация располагаются по одному адресу, устанавливается 1 РВ в аптеку и 1 РВ в медицинскую организацию</a:t>
            </a:r>
          </a:p>
          <a:p>
            <a:pPr lvl="0">
              <a:spcBef>
                <a:spcPts val="2400"/>
              </a:spcBef>
              <a:spcAft>
                <a:spcPts val="1200"/>
              </a:spcAft>
            </a:pPr>
            <a:r>
              <a:rPr lang="ru-RU" b="1" dirty="0">
                <a:latin typeface="Calibri" panose="020F0502020204030204" pitchFamily="34" charset="0"/>
                <a:ea typeface="Times New Roman" panose="02020603050405020304" pitchFamily="18" charset="0"/>
              </a:rPr>
              <a:t>Как протестировать выбытие в Песочнице МДЛП?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Для тестирования бизнес-процессов выбытия в Песочнице МДЛП используйте ЛК МДЛП или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API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МДЛП. Использовать РВ при этом нет необходимости, так как при его использовании меняется лишь способ передачи информации и добавляются дополнительные проверки, суть процесса не изменяется.</a:t>
            </a: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Для тестирования выбытия на промышленном контуре МДЛП с использованием РВ в нем предусмотрена функция «</a:t>
            </a:r>
            <a:r>
              <a:rPr lang="ru-RU" u="sng" dirty="0">
                <a:latin typeface="Calibri" panose="020F0502020204030204" pitchFamily="34" charset="0"/>
                <a:ea typeface="Calibri" panose="020F0502020204030204" pitchFamily="34" charset="0"/>
              </a:rPr>
              <a:t>Тестовое выбытие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». Вы также можете протестировать использование Р,В на кодах маркировки, выпущенных в рамках эксперимента, и на отгруженных Вам, но еще не акцептованных Вами, упаковках. </a:t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Не тестируйте РВ на упаковках ЛП, уже выведенных Вами из оборота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, это будет расценено системой как попытка использования фальсифицированных ЛП.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1C50508A-647D-44BF-A4FE-767A78FE3E68}"/>
              </a:ext>
            </a:extLst>
          </p:cNvPr>
          <p:cNvCxnSpPr>
            <a:cxnSpLocks/>
          </p:cNvCxnSpPr>
          <p:nvPr/>
        </p:nvCxnSpPr>
        <p:spPr>
          <a:xfrm>
            <a:off x="568960" y="3527448"/>
            <a:ext cx="11287760" cy="0"/>
          </a:xfrm>
          <a:prstGeom prst="line">
            <a:avLst/>
          </a:prstGeom>
          <a:ln w="12700" cap="rnd">
            <a:solidFill>
              <a:schemeClr val="tx1">
                <a:lumMod val="60000"/>
                <a:lumOff val="40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344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913E9-A0B3-4538-8C8A-B3693D6B8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208" y="408197"/>
            <a:ext cx="10884451" cy="339311"/>
          </a:xfrm>
        </p:spPr>
        <p:txBody>
          <a:bodyPr/>
          <a:lstStyle/>
          <a:p>
            <a:r>
              <a:rPr lang="ru-RU" sz="2450" dirty="0"/>
              <a:t>Ответы на частые вопросы, часть </a:t>
            </a:r>
            <a:r>
              <a:rPr lang="en-US" sz="2450" dirty="0"/>
              <a:t>2</a:t>
            </a:r>
            <a:r>
              <a:rPr lang="ru-RU" sz="2450" dirty="0"/>
              <a:t>/</a:t>
            </a:r>
            <a:r>
              <a:rPr lang="en-US" sz="2450" dirty="0"/>
              <a:t>3</a:t>
            </a:r>
            <a:endParaRPr lang="ru-RU" sz="245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8B013D8-1E1B-477B-BA25-5D589F9ED942}"/>
              </a:ext>
            </a:extLst>
          </p:cNvPr>
          <p:cNvSpPr/>
          <p:nvPr/>
        </p:nvSpPr>
        <p:spPr>
          <a:xfrm>
            <a:off x="568960" y="1644653"/>
            <a:ext cx="1128776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ru-RU" b="1" dirty="0">
                <a:latin typeface="Calibri" panose="020F0502020204030204" pitchFamily="34" charset="0"/>
                <a:ea typeface="Times New Roman" panose="02020603050405020304" pitchFamily="18" charset="0"/>
              </a:rPr>
              <a:t>Когда можно получить РВ?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Установка РВ для отпуска 7ВЗН завершается. Анкеты на получение РВ другим участникам оборота станут доступны в октябре 2019 года.</a:t>
            </a:r>
          </a:p>
          <a:p>
            <a:pPr>
              <a:spcBef>
                <a:spcPts val="2400"/>
              </a:spcBef>
              <a:spcAft>
                <a:spcPts val="1200"/>
              </a:spcAft>
            </a:pPr>
            <a:r>
              <a:rPr lang="ru-RU" b="1" dirty="0">
                <a:latin typeface="Calibri" panose="020F0502020204030204" pitchFamily="34" charset="0"/>
                <a:ea typeface="Times New Roman" panose="02020603050405020304" pitchFamily="18" charset="0"/>
              </a:rPr>
              <a:t>Не удается долгое время поймать сигнал ГЛОНАСС, как решить данную проблему?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15.09.2019 вышла новая прошивка, улучшающая качество приема, или используйте усилитель ГЛОНАСС.</a:t>
            </a:r>
          </a:p>
          <a:p>
            <a:pPr>
              <a:spcBef>
                <a:spcPts val="2400"/>
              </a:spcBef>
              <a:spcAft>
                <a:spcPts val="1200"/>
              </a:spcAft>
            </a:pPr>
            <a:r>
              <a:rPr lang="ru-RU" b="1" dirty="0">
                <a:latin typeface="Calibri" panose="020F0502020204030204" pitchFamily="34" charset="0"/>
                <a:ea typeface="Times New Roman" panose="02020603050405020304" pitchFamily="18" charset="0"/>
              </a:rPr>
              <a:t>Если несколько окон для отпуска ЛП, сколько РВ необходимо?</a:t>
            </a: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1 РВ на 1 МД.</a:t>
            </a:r>
          </a:p>
          <a:p>
            <a:pPr>
              <a:spcBef>
                <a:spcPts val="2400"/>
              </a:spcBef>
              <a:spcAft>
                <a:spcPts val="1200"/>
              </a:spcAft>
            </a:pPr>
            <a:r>
              <a:rPr lang="ru-RU" b="1" dirty="0">
                <a:latin typeface="Calibri" panose="020F0502020204030204" pitchFamily="34" charset="0"/>
                <a:ea typeface="Times New Roman" panose="02020603050405020304" pitchFamily="18" charset="0"/>
              </a:rPr>
              <a:t>Сроки поставки РВ после подписания договора?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1200"/>
              </a:spcAft>
              <a:buAutoNum type="arabicPeriod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По ППР 1557 от 14.12.2019 – в течение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30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 календарных дней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CA3CC674-04B7-4197-A844-E02D74C30060}"/>
              </a:ext>
            </a:extLst>
          </p:cNvPr>
          <p:cNvCxnSpPr>
            <a:cxnSpLocks/>
          </p:cNvCxnSpPr>
          <p:nvPr/>
        </p:nvCxnSpPr>
        <p:spPr>
          <a:xfrm>
            <a:off x="568960" y="2917848"/>
            <a:ext cx="11287760" cy="0"/>
          </a:xfrm>
          <a:prstGeom prst="line">
            <a:avLst/>
          </a:prstGeom>
          <a:ln w="12700" cap="rnd">
            <a:solidFill>
              <a:schemeClr val="tx1">
                <a:lumMod val="60000"/>
                <a:lumOff val="40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6CAA2A28-766D-4091-B654-05DFE9852F8C}"/>
              </a:ext>
            </a:extLst>
          </p:cNvPr>
          <p:cNvCxnSpPr>
            <a:cxnSpLocks/>
          </p:cNvCxnSpPr>
          <p:nvPr/>
        </p:nvCxnSpPr>
        <p:spPr>
          <a:xfrm>
            <a:off x="568960" y="4055768"/>
            <a:ext cx="11287760" cy="0"/>
          </a:xfrm>
          <a:prstGeom prst="line">
            <a:avLst/>
          </a:prstGeom>
          <a:ln w="12700" cap="rnd">
            <a:solidFill>
              <a:schemeClr val="tx1">
                <a:lumMod val="60000"/>
                <a:lumOff val="40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A9999B8C-E8EA-4C2C-973A-2635C9D93D13}"/>
              </a:ext>
            </a:extLst>
          </p:cNvPr>
          <p:cNvCxnSpPr>
            <a:cxnSpLocks/>
          </p:cNvCxnSpPr>
          <p:nvPr/>
        </p:nvCxnSpPr>
        <p:spPr>
          <a:xfrm>
            <a:off x="644208" y="5244488"/>
            <a:ext cx="11287760" cy="0"/>
          </a:xfrm>
          <a:prstGeom prst="line">
            <a:avLst/>
          </a:prstGeom>
          <a:ln w="12700" cap="rnd">
            <a:solidFill>
              <a:schemeClr val="tx1">
                <a:lumMod val="60000"/>
                <a:lumOff val="40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2">
            <a:extLst>
              <a:ext uri="{FF2B5EF4-FFF2-40B4-BE49-F238E27FC236}">
                <a16:creationId xmlns:a16="http://schemas.microsoft.com/office/drawing/2014/main" id="{8F161A83-513B-4054-834E-D374B2B22D2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-57" t="571" r="55" b="32592"/>
          <a:stretch/>
        </p:blipFill>
        <p:spPr>
          <a:xfrm>
            <a:off x="11353227" y="111163"/>
            <a:ext cx="729303" cy="939109"/>
          </a:xfrm>
          <a:custGeom>
            <a:avLst/>
            <a:gdLst>
              <a:gd name="connsiteX0" fmla="*/ 193149 w 1158868"/>
              <a:gd name="connsiteY0" fmla="*/ 0 h 1492250"/>
              <a:gd name="connsiteX1" fmla="*/ 965719 w 1158868"/>
              <a:gd name="connsiteY1" fmla="*/ 0 h 1492250"/>
              <a:gd name="connsiteX2" fmla="*/ 1158868 w 1158868"/>
              <a:gd name="connsiteY2" fmla="*/ 193149 h 1492250"/>
              <a:gd name="connsiteX3" fmla="*/ 1158868 w 1158868"/>
              <a:gd name="connsiteY3" fmla="*/ 1299101 h 1492250"/>
              <a:gd name="connsiteX4" fmla="*/ 965719 w 1158868"/>
              <a:gd name="connsiteY4" fmla="*/ 1492250 h 1492250"/>
              <a:gd name="connsiteX5" fmla="*/ 193149 w 1158868"/>
              <a:gd name="connsiteY5" fmla="*/ 1492250 h 1492250"/>
              <a:gd name="connsiteX6" fmla="*/ 0 w 1158868"/>
              <a:gd name="connsiteY6" fmla="*/ 1299101 h 1492250"/>
              <a:gd name="connsiteX7" fmla="*/ 0 w 1158868"/>
              <a:gd name="connsiteY7" fmla="*/ 193149 h 1492250"/>
              <a:gd name="connsiteX8" fmla="*/ 193149 w 1158868"/>
              <a:gd name="connsiteY8" fmla="*/ 0 h 149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68" h="1492250">
                <a:moveTo>
                  <a:pt x="193149" y="0"/>
                </a:moveTo>
                <a:lnTo>
                  <a:pt x="965719" y="0"/>
                </a:lnTo>
                <a:cubicBezTo>
                  <a:pt x="1072392" y="0"/>
                  <a:pt x="1158868" y="86476"/>
                  <a:pt x="1158868" y="193149"/>
                </a:cubicBezTo>
                <a:lnTo>
                  <a:pt x="1158868" y="1299101"/>
                </a:lnTo>
                <a:cubicBezTo>
                  <a:pt x="1158868" y="1405774"/>
                  <a:pt x="1072392" y="1492250"/>
                  <a:pt x="965719" y="1492250"/>
                </a:cubicBezTo>
                <a:lnTo>
                  <a:pt x="193149" y="1492250"/>
                </a:lnTo>
                <a:cubicBezTo>
                  <a:pt x="86476" y="1492250"/>
                  <a:pt x="0" y="1405774"/>
                  <a:pt x="0" y="1299101"/>
                </a:cubicBezTo>
                <a:lnTo>
                  <a:pt x="0" y="193149"/>
                </a:lnTo>
                <a:cubicBezTo>
                  <a:pt x="0" y="86476"/>
                  <a:pt x="86476" y="0"/>
                  <a:pt x="193149" y="0"/>
                </a:cubicBezTo>
                <a:close/>
              </a:path>
            </a:pathLst>
          </a:cu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105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913E9-A0B3-4538-8C8A-B3693D6B8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208" y="408197"/>
            <a:ext cx="10884451" cy="339311"/>
          </a:xfrm>
        </p:spPr>
        <p:txBody>
          <a:bodyPr/>
          <a:lstStyle/>
          <a:p>
            <a:r>
              <a:rPr lang="ru-RU" sz="2450" dirty="0"/>
              <a:t>Ответы на частые вопросы, часть </a:t>
            </a:r>
            <a:r>
              <a:rPr lang="en-US" sz="2450" dirty="0"/>
              <a:t>3</a:t>
            </a:r>
            <a:r>
              <a:rPr lang="ru-RU" sz="2450" dirty="0"/>
              <a:t>/</a:t>
            </a:r>
            <a:r>
              <a:rPr lang="en-US" sz="2450" dirty="0"/>
              <a:t>3</a:t>
            </a:r>
            <a:endParaRPr lang="ru-RU" sz="245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8B013D8-1E1B-477B-BA25-5D589F9ED942}"/>
              </a:ext>
            </a:extLst>
          </p:cNvPr>
          <p:cNvSpPr/>
          <p:nvPr/>
        </p:nvSpPr>
        <p:spPr>
          <a:xfrm>
            <a:off x="528320" y="1433045"/>
            <a:ext cx="112877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dirty="0">
                <a:latin typeface="Calibri" panose="020F0502020204030204" pitchFamily="34" charset="0"/>
                <a:ea typeface="Times New Roman" panose="02020603050405020304" pitchFamily="18" charset="0"/>
              </a:rPr>
              <a:t>Как понять, нужен ли РВ нашей организации?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Из документа «Способы вывода из оборота ЛП по типам участников оборота» в библиотеке документов по маркировке на сайте РЗН </a:t>
            </a:r>
            <a:r>
              <a:rPr lang="en-US" sz="1600" dirty="0">
                <a:hlinkClick r:id="rId3"/>
              </a:rPr>
              <a:t>http://roszdravnadzor.ru/marking/collection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>
              <a:spcBef>
                <a:spcPts val="2400"/>
              </a:spcBef>
              <a:spcAft>
                <a:spcPts val="1200"/>
              </a:spcAft>
            </a:pPr>
            <a:r>
              <a:rPr lang="ru-RU" b="1" dirty="0">
                <a:latin typeface="Calibri" panose="020F0502020204030204" pitchFamily="34" charset="0"/>
                <a:ea typeface="Times New Roman" panose="02020603050405020304" pitchFamily="18" charset="0"/>
              </a:rPr>
              <a:t>Когда появится возможность заполнить анкеты не ВЗН?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В октябре 2019 года.</a:t>
            </a:r>
          </a:p>
          <a:p>
            <a:pPr>
              <a:spcBef>
                <a:spcPts val="2400"/>
              </a:spcBef>
              <a:spcAft>
                <a:spcPts val="1200"/>
              </a:spcAft>
            </a:pPr>
            <a:r>
              <a:rPr lang="ru-RU" b="1" dirty="0">
                <a:latin typeface="Calibri" panose="020F0502020204030204" pitchFamily="34" charset="0"/>
                <a:ea typeface="Times New Roman" panose="02020603050405020304" pitchFamily="18" charset="0"/>
              </a:rPr>
              <a:t>Необходимо ли установка дополнительных программ?</a:t>
            </a: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Для работы с ЛК МДЛП нужен бесплатный плагин для браузера. Остальное определяет разработчик ТУС.</a:t>
            </a:r>
          </a:p>
          <a:p>
            <a:pPr>
              <a:spcBef>
                <a:spcPts val="2400"/>
              </a:spcBef>
              <a:spcAft>
                <a:spcPts val="1200"/>
              </a:spcAft>
            </a:pPr>
            <a:r>
              <a:rPr lang="ru-RU" b="1" dirty="0">
                <a:latin typeface="Calibri" panose="020F0502020204030204" pitchFamily="34" charset="0"/>
                <a:ea typeface="Times New Roman" panose="02020603050405020304" pitchFamily="18" charset="0"/>
              </a:rPr>
              <a:t>Нужно ли приобретать дополнительно сканеры для РВ, если нужно, то в каком количестве?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1200"/>
              </a:spcAft>
              <a:buAutoNum type="arabicPeriod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Сканеры нужны только в сетевом (пассивном) режиме работы РВ. Количество – по числу рабочих мест.</a:t>
            </a:r>
          </a:p>
          <a:p>
            <a:pPr marL="342900" lvl="0" indent="-342900">
              <a:spcAft>
                <a:spcPts val="1200"/>
              </a:spcAft>
              <a:buAutoNum type="arabicPeriod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Это не связано в РВ, но как минимум 1 сканер нужен на приемке товара.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CA3CC674-04B7-4197-A844-E02D74C30060}"/>
              </a:ext>
            </a:extLst>
          </p:cNvPr>
          <p:cNvCxnSpPr>
            <a:cxnSpLocks/>
          </p:cNvCxnSpPr>
          <p:nvPr/>
        </p:nvCxnSpPr>
        <p:spPr>
          <a:xfrm>
            <a:off x="528320" y="2706240"/>
            <a:ext cx="11287760" cy="0"/>
          </a:xfrm>
          <a:prstGeom prst="line">
            <a:avLst/>
          </a:prstGeom>
          <a:ln w="12700" cap="rnd">
            <a:solidFill>
              <a:schemeClr val="tx1">
                <a:lumMod val="60000"/>
                <a:lumOff val="40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6CAA2A28-766D-4091-B654-05DFE9852F8C}"/>
              </a:ext>
            </a:extLst>
          </p:cNvPr>
          <p:cNvCxnSpPr>
            <a:cxnSpLocks/>
          </p:cNvCxnSpPr>
          <p:nvPr/>
        </p:nvCxnSpPr>
        <p:spPr>
          <a:xfrm>
            <a:off x="528320" y="3844160"/>
            <a:ext cx="11287760" cy="0"/>
          </a:xfrm>
          <a:prstGeom prst="line">
            <a:avLst/>
          </a:prstGeom>
          <a:ln w="12700" cap="rnd">
            <a:solidFill>
              <a:schemeClr val="tx1">
                <a:lumMod val="60000"/>
                <a:lumOff val="40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A9999B8C-E8EA-4C2C-973A-2635C9D93D13}"/>
              </a:ext>
            </a:extLst>
          </p:cNvPr>
          <p:cNvCxnSpPr>
            <a:cxnSpLocks/>
          </p:cNvCxnSpPr>
          <p:nvPr/>
        </p:nvCxnSpPr>
        <p:spPr>
          <a:xfrm>
            <a:off x="603568" y="5032880"/>
            <a:ext cx="11287760" cy="0"/>
          </a:xfrm>
          <a:prstGeom prst="line">
            <a:avLst/>
          </a:prstGeom>
          <a:ln w="12700" cap="rnd">
            <a:solidFill>
              <a:schemeClr val="tx1">
                <a:lumMod val="60000"/>
                <a:lumOff val="40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2">
            <a:extLst>
              <a:ext uri="{FF2B5EF4-FFF2-40B4-BE49-F238E27FC236}">
                <a16:creationId xmlns:a16="http://schemas.microsoft.com/office/drawing/2014/main" id="{F0096805-83C6-4A88-B267-FF9787B28DE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57" t="571" r="55" b="32592"/>
          <a:stretch/>
        </p:blipFill>
        <p:spPr>
          <a:xfrm>
            <a:off x="11353227" y="111163"/>
            <a:ext cx="729303" cy="939109"/>
          </a:xfrm>
          <a:custGeom>
            <a:avLst/>
            <a:gdLst>
              <a:gd name="connsiteX0" fmla="*/ 193149 w 1158868"/>
              <a:gd name="connsiteY0" fmla="*/ 0 h 1492250"/>
              <a:gd name="connsiteX1" fmla="*/ 965719 w 1158868"/>
              <a:gd name="connsiteY1" fmla="*/ 0 h 1492250"/>
              <a:gd name="connsiteX2" fmla="*/ 1158868 w 1158868"/>
              <a:gd name="connsiteY2" fmla="*/ 193149 h 1492250"/>
              <a:gd name="connsiteX3" fmla="*/ 1158868 w 1158868"/>
              <a:gd name="connsiteY3" fmla="*/ 1299101 h 1492250"/>
              <a:gd name="connsiteX4" fmla="*/ 965719 w 1158868"/>
              <a:gd name="connsiteY4" fmla="*/ 1492250 h 1492250"/>
              <a:gd name="connsiteX5" fmla="*/ 193149 w 1158868"/>
              <a:gd name="connsiteY5" fmla="*/ 1492250 h 1492250"/>
              <a:gd name="connsiteX6" fmla="*/ 0 w 1158868"/>
              <a:gd name="connsiteY6" fmla="*/ 1299101 h 1492250"/>
              <a:gd name="connsiteX7" fmla="*/ 0 w 1158868"/>
              <a:gd name="connsiteY7" fmla="*/ 193149 h 1492250"/>
              <a:gd name="connsiteX8" fmla="*/ 193149 w 1158868"/>
              <a:gd name="connsiteY8" fmla="*/ 0 h 149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68" h="1492250">
                <a:moveTo>
                  <a:pt x="193149" y="0"/>
                </a:moveTo>
                <a:lnTo>
                  <a:pt x="965719" y="0"/>
                </a:lnTo>
                <a:cubicBezTo>
                  <a:pt x="1072392" y="0"/>
                  <a:pt x="1158868" y="86476"/>
                  <a:pt x="1158868" y="193149"/>
                </a:cubicBezTo>
                <a:lnTo>
                  <a:pt x="1158868" y="1299101"/>
                </a:lnTo>
                <a:cubicBezTo>
                  <a:pt x="1158868" y="1405774"/>
                  <a:pt x="1072392" y="1492250"/>
                  <a:pt x="965719" y="1492250"/>
                </a:cubicBezTo>
                <a:lnTo>
                  <a:pt x="193149" y="1492250"/>
                </a:lnTo>
                <a:cubicBezTo>
                  <a:pt x="86476" y="1492250"/>
                  <a:pt x="0" y="1405774"/>
                  <a:pt x="0" y="1299101"/>
                </a:cubicBezTo>
                <a:lnTo>
                  <a:pt x="0" y="193149"/>
                </a:lnTo>
                <a:cubicBezTo>
                  <a:pt x="0" y="86476"/>
                  <a:pt x="86476" y="0"/>
                  <a:pt x="193149" y="0"/>
                </a:cubicBezTo>
                <a:close/>
              </a:path>
            </a:pathLst>
          </a:cu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428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-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845" y="21853"/>
            <a:ext cx="12160310" cy="6827233"/>
          </a:xfrm>
          <a:prstGeom prst="rect">
            <a:avLst/>
          </a:prstGeom>
        </p:spPr>
      </p:pic>
      <p:sp>
        <p:nvSpPr>
          <p:cNvPr id="7" name="Rectangle 25"/>
          <p:cNvSpPr/>
          <p:nvPr/>
        </p:nvSpPr>
        <p:spPr>
          <a:xfrm>
            <a:off x="15845" y="8913"/>
            <a:ext cx="12160310" cy="6840175"/>
          </a:xfrm>
          <a:prstGeom prst="rect">
            <a:avLst/>
          </a:prstGeom>
          <a:solidFill>
            <a:srgbClr val="008EC9">
              <a:alpha val="40000"/>
            </a:srgb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94" dirty="0"/>
          </a:p>
        </p:txBody>
      </p:sp>
      <p:pic>
        <p:nvPicPr>
          <p:cNvPr id="8" name="Рисунок 7" descr="crpt-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4277" y="4862450"/>
            <a:ext cx="3811881" cy="1399158"/>
          </a:xfrm>
          <a:prstGeom prst="rect">
            <a:avLst/>
          </a:prstGeom>
        </p:spPr>
      </p:pic>
      <p:pic>
        <p:nvPicPr>
          <p:cNvPr id="9" name="Рисунок 8" descr="CZ-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2169" y="355218"/>
            <a:ext cx="1522312" cy="2730096"/>
          </a:xfrm>
          <a:prstGeom prst="rect">
            <a:avLst/>
          </a:prstGeom>
        </p:spPr>
      </p:pic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7430" y="10497"/>
          <a:ext cx="1583" cy="1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2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3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30" y="10497"/>
                        <a:ext cx="1583" cy="15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>
            <a:extLst>
              <a:ext uri="{FF2B5EF4-FFF2-40B4-BE49-F238E27FC236}">
                <a16:creationId xmlns:a16="http://schemas.microsoft.com/office/drawing/2014/main" id="{8D9D4EB3-68AC-4A54-9A5C-DB42922F2F7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5845" y="0"/>
            <a:ext cx="162051" cy="162051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5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3737587" y="1609397"/>
            <a:ext cx="7793854" cy="3617825"/>
          </a:xfrm>
        </p:spPr>
        <p:txBody>
          <a:bodyPr anchor="ctr"/>
          <a:lstStyle/>
          <a:p>
            <a:r>
              <a:rPr lang="ru-RU" sz="3675" dirty="0"/>
              <a:t>Дополнительная информация</a:t>
            </a:r>
            <a:br>
              <a:rPr lang="ru-RU" sz="3675" dirty="0"/>
            </a:br>
            <a:br>
              <a:rPr lang="ru-RU" dirty="0"/>
            </a:br>
            <a:br>
              <a:rPr lang="ru-RU" sz="2042" dirty="0"/>
            </a:br>
            <a:br>
              <a:rPr lang="ru-RU" sz="2042" dirty="0"/>
            </a:br>
            <a:endParaRPr lang="ru-RU" sz="2042" b="0" dirty="0"/>
          </a:p>
        </p:txBody>
      </p:sp>
    </p:spTree>
    <p:extLst>
      <p:ext uri="{BB962C8B-B14F-4D97-AF65-F5344CB8AC3E}">
        <p14:creationId xmlns:p14="http://schemas.microsoft.com/office/powerpoint/2010/main" val="393912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 hidden="1">
            <a:extLst>
              <a:ext uri="{FF2B5EF4-FFF2-40B4-BE49-F238E27FC236}">
                <a16:creationId xmlns:a16="http://schemas.microsoft.com/office/drawing/2014/main" id="{ABC22FF6-FF23-4DB4-854B-E5349817988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7428" y="10497"/>
          <a:ext cx="1584" cy="1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6" name="think-cell Slide" r:id="rId5" imgW="415" imgH="416" progId="TCLayout.ActiveDocument.1">
                  <p:embed/>
                </p:oleObj>
              </mc:Choice>
              <mc:Fallback>
                <p:oleObj name="think-cell Slide" r:id="rId5" imgW="415" imgH="416" progId="TCLayout.ActiveDocument.1">
                  <p:embed/>
                  <p:pic>
                    <p:nvPicPr>
                      <p:cNvPr id="12" name="Объект 11" hidden="1">
                        <a:extLst>
                          <a:ext uri="{FF2B5EF4-FFF2-40B4-BE49-F238E27FC236}">
                            <a16:creationId xmlns:a16="http://schemas.microsoft.com/office/drawing/2014/main" id="{ABC22FF6-FF23-4DB4-854B-E534981798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428" y="10497"/>
                        <a:ext cx="1584" cy="15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4CE4E148-5FD9-4CF4-8565-CD415F31778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5845" y="8913"/>
            <a:ext cx="158337" cy="158337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394" b="1" dirty="0">
              <a:solidFill>
                <a:srgbClr val="FFFFFF"/>
              </a:solidFill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75" y="419502"/>
            <a:ext cx="10128148" cy="331522"/>
          </a:xfrm>
        </p:spPr>
        <p:txBody>
          <a:bodyPr/>
          <a:lstStyle/>
          <a:p>
            <a:r>
              <a:rPr lang="ru-RU" dirty="0"/>
              <a:t>Регистрация действий с ЛП в системе: 2 способа</a:t>
            </a:r>
            <a:endParaRPr lang="en-US" dirty="0"/>
          </a:p>
        </p:txBody>
      </p:sp>
      <p:pic>
        <p:nvPicPr>
          <p:cNvPr id="4" name="Picture 3"/>
          <p:cNvPicPr preferRelativeResize="0"/>
          <p:nvPr/>
        </p:nvPicPr>
        <p:blipFill rotWithShape="1">
          <a:blip r:embed="rId7">
            <a:alphaModFix/>
          </a:blip>
          <a:srcRect l="-57" t="571" r="55" b="32592"/>
          <a:stretch/>
        </p:blipFill>
        <p:spPr>
          <a:xfrm>
            <a:off x="11353227" y="111163"/>
            <a:ext cx="729303" cy="939109"/>
          </a:xfrm>
          <a:custGeom>
            <a:avLst/>
            <a:gdLst>
              <a:gd name="connsiteX0" fmla="*/ 193149 w 1158868"/>
              <a:gd name="connsiteY0" fmla="*/ 0 h 1492250"/>
              <a:gd name="connsiteX1" fmla="*/ 965719 w 1158868"/>
              <a:gd name="connsiteY1" fmla="*/ 0 h 1492250"/>
              <a:gd name="connsiteX2" fmla="*/ 1158868 w 1158868"/>
              <a:gd name="connsiteY2" fmla="*/ 193149 h 1492250"/>
              <a:gd name="connsiteX3" fmla="*/ 1158868 w 1158868"/>
              <a:gd name="connsiteY3" fmla="*/ 1299101 h 1492250"/>
              <a:gd name="connsiteX4" fmla="*/ 965719 w 1158868"/>
              <a:gd name="connsiteY4" fmla="*/ 1492250 h 1492250"/>
              <a:gd name="connsiteX5" fmla="*/ 193149 w 1158868"/>
              <a:gd name="connsiteY5" fmla="*/ 1492250 h 1492250"/>
              <a:gd name="connsiteX6" fmla="*/ 0 w 1158868"/>
              <a:gd name="connsiteY6" fmla="*/ 1299101 h 1492250"/>
              <a:gd name="connsiteX7" fmla="*/ 0 w 1158868"/>
              <a:gd name="connsiteY7" fmla="*/ 193149 h 1492250"/>
              <a:gd name="connsiteX8" fmla="*/ 193149 w 1158868"/>
              <a:gd name="connsiteY8" fmla="*/ 0 h 149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68" h="1492250">
                <a:moveTo>
                  <a:pt x="193149" y="0"/>
                </a:moveTo>
                <a:lnTo>
                  <a:pt x="965719" y="0"/>
                </a:lnTo>
                <a:cubicBezTo>
                  <a:pt x="1072392" y="0"/>
                  <a:pt x="1158868" y="86476"/>
                  <a:pt x="1158868" y="193149"/>
                </a:cubicBezTo>
                <a:lnTo>
                  <a:pt x="1158868" y="1299101"/>
                </a:lnTo>
                <a:cubicBezTo>
                  <a:pt x="1158868" y="1405774"/>
                  <a:pt x="1072392" y="1492250"/>
                  <a:pt x="965719" y="1492250"/>
                </a:cubicBezTo>
                <a:lnTo>
                  <a:pt x="193149" y="1492250"/>
                </a:lnTo>
                <a:cubicBezTo>
                  <a:pt x="86476" y="1492250"/>
                  <a:pt x="0" y="1405774"/>
                  <a:pt x="0" y="1299101"/>
                </a:cubicBezTo>
                <a:lnTo>
                  <a:pt x="0" y="193149"/>
                </a:lnTo>
                <a:cubicBezTo>
                  <a:pt x="0" y="86476"/>
                  <a:pt x="86476" y="0"/>
                  <a:pt x="193149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51CBFC4-A7F6-4752-9902-E22007AAD6EC}"/>
              </a:ext>
            </a:extLst>
          </p:cNvPr>
          <p:cNvSpPr/>
          <p:nvPr/>
        </p:nvSpPr>
        <p:spPr>
          <a:xfrm>
            <a:off x="572475" y="3724906"/>
            <a:ext cx="2184748" cy="2329330"/>
          </a:xfrm>
          <a:prstGeom prst="rect">
            <a:avLst/>
          </a:prstGeom>
          <a:noFill/>
          <a:ln w="38100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341" tIns="46671" rIns="93341" bIns="46671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837" dirty="0">
                <a:solidFill>
                  <a:srgbClr val="595959"/>
                </a:solidFill>
              </a:rPr>
              <a:t>Поставщик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CCD8FA4-FBE6-4929-AB2C-CED7F443BC25}"/>
              </a:ext>
            </a:extLst>
          </p:cNvPr>
          <p:cNvSpPr/>
          <p:nvPr/>
        </p:nvSpPr>
        <p:spPr>
          <a:xfrm>
            <a:off x="572475" y="1486594"/>
            <a:ext cx="10913431" cy="526849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341" tIns="46671" rIns="93341" bIns="4667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837" dirty="0">
                <a:solidFill>
                  <a:srgbClr val="FFFFFF"/>
                </a:solidFill>
              </a:rPr>
              <a:t>МДЛП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CA431C5-BF8F-46D2-9EB4-A7E6B1E2395D}"/>
              </a:ext>
            </a:extLst>
          </p:cNvPr>
          <p:cNvSpPr/>
          <p:nvPr/>
        </p:nvSpPr>
        <p:spPr>
          <a:xfrm>
            <a:off x="907213" y="4418873"/>
            <a:ext cx="1480008" cy="824095"/>
          </a:xfrm>
          <a:prstGeom prst="roundRect">
            <a:avLst/>
          </a:prstGeom>
          <a:solidFill>
            <a:srgbClr val="EFEB2E"/>
          </a:solidFill>
          <a:ln w="2857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341" tIns="46671" rIns="93341" bIns="4667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33" dirty="0">
                <a:solidFill>
                  <a:srgbClr val="595959"/>
                </a:solidFill>
              </a:rPr>
              <a:t>Отгрузка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35D5EB7-D82B-4B4F-B777-A5CF5B57A51A}"/>
              </a:ext>
            </a:extLst>
          </p:cNvPr>
          <p:cNvSpPr/>
          <p:nvPr/>
        </p:nvSpPr>
        <p:spPr>
          <a:xfrm>
            <a:off x="3239233" y="3715899"/>
            <a:ext cx="8295200" cy="2329330"/>
          </a:xfrm>
          <a:prstGeom prst="rect">
            <a:avLst/>
          </a:prstGeom>
          <a:noFill/>
          <a:ln w="38100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341" tIns="46671" rIns="93341" bIns="46671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837" dirty="0">
                <a:solidFill>
                  <a:srgbClr val="595959"/>
                </a:solidFill>
              </a:rPr>
              <a:t>Аптека или </a:t>
            </a:r>
          </a:p>
          <a:p>
            <a:r>
              <a:rPr lang="ru-RU" sz="1837" dirty="0" err="1">
                <a:solidFill>
                  <a:srgbClr val="595959"/>
                </a:solidFill>
              </a:rPr>
              <a:t>медорганизация</a:t>
            </a:r>
            <a:endParaRPr lang="ru-RU" sz="1837" dirty="0">
              <a:solidFill>
                <a:srgbClr val="595959"/>
              </a:solidFill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39BD921D-1C4B-4846-9878-D7DBDC05632B}"/>
              </a:ext>
            </a:extLst>
          </p:cNvPr>
          <p:cNvSpPr/>
          <p:nvPr/>
        </p:nvSpPr>
        <p:spPr>
          <a:xfrm>
            <a:off x="3572208" y="4423205"/>
            <a:ext cx="1480008" cy="824095"/>
          </a:xfrm>
          <a:prstGeom prst="roundRect">
            <a:avLst/>
          </a:prstGeom>
          <a:solidFill>
            <a:srgbClr val="EFEB2E"/>
          </a:solidFill>
          <a:ln w="2857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341" tIns="46671" rIns="93341" bIns="4667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33" dirty="0">
                <a:solidFill>
                  <a:srgbClr val="595959"/>
                </a:solidFill>
              </a:rPr>
              <a:t>Приемка*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5F800974-CF78-43E3-ADBE-2B3B186269C9}"/>
              </a:ext>
            </a:extLst>
          </p:cNvPr>
          <p:cNvSpPr/>
          <p:nvPr/>
        </p:nvSpPr>
        <p:spPr>
          <a:xfrm>
            <a:off x="5577787" y="3842975"/>
            <a:ext cx="1753304" cy="1984555"/>
          </a:xfrm>
          <a:prstGeom prst="roundRect">
            <a:avLst/>
          </a:prstGeom>
          <a:solidFill>
            <a:srgbClr val="EFEB2E"/>
          </a:solidFill>
          <a:ln w="2857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341" tIns="46671" rIns="93341" bIns="4667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33" dirty="0">
                <a:solidFill>
                  <a:srgbClr val="595959"/>
                </a:solidFill>
              </a:rPr>
              <a:t>Внутренние операции*:</a:t>
            </a:r>
          </a:p>
          <a:p>
            <a:pPr marL="175016" indent="-175016">
              <a:spcBef>
                <a:spcPts val="612"/>
              </a:spcBef>
              <a:buFontTx/>
              <a:buChar char="-"/>
            </a:pPr>
            <a:r>
              <a:rPr lang="ru-RU" sz="1225" dirty="0">
                <a:solidFill>
                  <a:srgbClr val="595959"/>
                </a:solidFill>
              </a:rPr>
              <a:t>перемещение</a:t>
            </a:r>
          </a:p>
          <a:p>
            <a:pPr marL="175016" indent="-175016">
              <a:buFontTx/>
              <a:buChar char="-"/>
            </a:pPr>
            <a:r>
              <a:rPr lang="ru-RU" sz="1225" dirty="0">
                <a:solidFill>
                  <a:srgbClr val="595959"/>
                </a:solidFill>
              </a:rPr>
              <a:t>списание</a:t>
            </a:r>
          </a:p>
          <a:p>
            <a:pPr marL="175016" indent="-175016">
              <a:buFontTx/>
              <a:buChar char="-"/>
            </a:pPr>
            <a:r>
              <a:rPr lang="ru-RU" sz="1225" dirty="0">
                <a:solidFill>
                  <a:srgbClr val="595959"/>
                </a:solidFill>
              </a:rPr>
              <a:t>уничтожение</a:t>
            </a:r>
          </a:p>
          <a:p>
            <a:pPr marL="175016" indent="-175016">
              <a:buFontTx/>
              <a:buChar char="-"/>
            </a:pPr>
            <a:r>
              <a:rPr lang="ru-RU" sz="1225" dirty="0">
                <a:solidFill>
                  <a:srgbClr val="595959"/>
                </a:solidFill>
              </a:rPr>
              <a:t>отбор образцов</a:t>
            </a:r>
          </a:p>
          <a:p>
            <a:pPr marL="175016" indent="-175016">
              <a:buFontTx/>
              <a:buChar char="-"/>
            </a:pPr>
            <a:r>
              <a:rPr lang="ru-RU" sz="1225" dirty="0">
                <a:solidFill>
                  <a:srgbClr val="595959"/>
                </a:solidFill>
              </a:rPr>
              <a:t>другие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2E292F9-B05A-45AA-8A5D-2CAAA7632C69}"/>
              </a:ext>
            </a:extLst>
          </p:cNvPr>
          <p:cNvSpPr/>
          <p:nvPr/>
        </p:nvSpPr>
        <p:spPr>
          <a:xfrm>
            <a:off x="9107090" y="2261903"/>
            <a:ext cx="2119102" cy="742058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341" tIns="46671" rIns="93341" bIns="4667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837" dirty="0">
                <a:solidFill>
                  <a:srgbClr val="FFFFFF"/>
                </a:solidFill>
              </a:rPr>
              <a:t>Сервера криптозащиты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C33F1593-96FE-4393-9CBA-29AA7450472D}"/>
              </a:ext>
            </a:extLst>
          </p:cNvPr>
          <p:cNvSpPr/>
          <p:nvPr/>
        </p:nvSpPr>
        <p:spPr>
          <a:xfrm>
            <a:off x="9731769" y="3838630"/>
            <a:ext cx="1480008" cy="824095"/>
          </a:xfrm>
          <a:prstGeom prst="roundRect">
            <a:avLst/>
          </a:prstGeom>
          <a:solidFill>
            <a:srgbClr val="EFEB2E"/>
          </a:solidFill>
          <a:ln w="2857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341" tIns="46671" rIns="93341" bIns="4667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33" dirty="0">
                <a:solidFill>
                  <a:srgbClr val="595959"/>
                </a:solidFill>
              </a:rPr>
              <a:t>Выбытие*</a:t>
            </a:r>
          </a:p>
          <a:p>
            <a:pPr algn="ctr"/>
            <a:r>
              <a:rPr lang="ru-RU" sz="1633" dirty="0">
                <a:solidFill>
                  <a:srgbClr val="595959"/>
                </a:solidFill>
              </a:rPr>
              <a:t>(вывод из оборота) </a:t>
            </a: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ABBC9A3B-B363-4D58-96E1-C2B2291B07A0}"/>
              </a:ext>
            </a:extLst>
          </p:cNvPr>
          <p:cNvCxnSpPr>
            <a:stCxn id="6" idx="3"/>
            <a:endCxn id="11" idx="1"/>
          </p:cNvCxnSpPr>
          <p:nvPr/>
        </p:nvCxnSpPr>
        <p:spPr>
          <a:xfrm>
            <a:off x="2387221" y="4830921"/>
            <a:ext cx="1184987" cy="4332"/>
          </a:xfrm>
          <a:prstGeom prst="straightConnector1">
            <a:avLst/>
          </a:prstGeom>
          <a:ln w="38100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3773D9F4-02BD-4FEB-8690-E8FB2955D09F}"/>
              </a:ext>
            </a:extLst>
          </p:cNvPr>
          <p:cNvCxnSpPr>
            <a:cxnSpLocks/>
            <a:stCxn id="11" idx="3"/>
            <a:endCxn id="14" idx="1"/>
          </p:cNvCxnSpPr>
          <p:nvPr/>
        </p:nvCxnSpPr>
        <p:spPr>
          <a:xfrm>
            <a:off x="5052216" y="4835253"/>
            <a:ext cx="525570" cy="0"/>
          </a:xfrm>
          <a:prstGeom prst="straightConnector1">
            <a:avLst/>
          </a:prstGeom>
          <a:ln w="38100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C96D7CA-FDB2-4F20-8F18-2E18AEDAC22E}"/>
              </a:ext>
            </a:extLst>
          </p:cNvPr>
          <p:cNvSpPr txBox="1"/>
          <p:nvPr/>
        </p:nvSpPr>
        <p:spPr>
          <a:xfrm>
            <a:off x="8595106" y="3766518"/>
            <a:ext cx="1074538" cy="479321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3341" tIns="46671" rIns="93341" bIns="4667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225" dirty="0">
                <a:solidFill>
                  <a:srgbClr val="C00000"/>
                </a:solidFill>
              </a:rPr>
              <a:t>Основной</a:t>
            </a:r>
            <a:endParaRPr lang="en-US" sz="1225" dirty="0">
              <a:solidFill>
                <a:srgbClr val="C00000"/>
              </a:solidFill>
            </a:endParaRPr>
          </a:p>
          <a:p>
            <a:r>
              <a:rPr lang="ru-RU" sz="1225" dirty="0">
                <a:solidFill>
                  <a:srgbClr val="C00000"/>
                </a:solidFill>
              </a:rPr>
              <a:t>сценарий -</a:t>
            </a:r>
            <a:r>
              <a:rPr lang="en-US" sz="1225" dirty="0">
                <a:solidFill>
                  <a:srgbClr val="C00000"/>
                </a:solidFill>
              </a:rPr>
              <a:t>&gt;</a:t>
            </a:r>
            <a:endParaRPr lang="ru-RU" sz="1225" dirty="0" err="1">
              <a:solidFill>
                <a:srgbClr val="C0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4180D5-E7E7-4987-96EF-863C39187B29}"/>
              </a:ext>
            </a:extLst>
          </p:cNvPr>
          <p:cNvSpPr txBox="1"/>
          <p:nvPr/>
        </p:nvSpPr>
        <p:spPr>
          <a:xfrm>
            <a:off x="7886349" y="5457644"/>
            <a:ext cx="1814541" cy="479321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3341" tIns="46671" rIns="93341" bIns="4667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225" dirty="0">
                <a:solidFill>
                  <a:srgbClr val="C00000"/>
                </a:solidFill>
              </a:rPr>
              <a:t>В исключительных -</a:t>
            </a:r>
            <a:r>
              <a:rPr lang="en-US" sz="1225" dirty="0">
                <a:solidFill>
                  <a:srgbClr val="C00000"/>
                </a:solidFill>
              </a:rPr>
              <a:t>&gt;</a:t>
            </a:r>
            <a:endParaRPr lang="ru-RU" sz="1225" dirty="0">
              <a:solidFill>
                <a:srgbClr val="C00000"/>
              </a:solidFill>
            </a:endParaRPr>
          </a:p>
          <a:p>
            <a:r>
              <a:rPr lang="ru-RU" sz="1225" dirty="0">
                <a:solidFill>
                  <a:srgbClr val="C00000"/>
                </a:solidFill>
              </a:rPr>
              <a:t>случаях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DD742597-5BA7-47ED-AC8F-BFBD19F4F1E1}"/>
              </a:ext>
            </a:extLst>
          </p:cNvPr>
          <p:cNvSpPr/>
          <p:nvPr/>
        </p:nvSpPr>
        <p:spPr>
          <a:xfrm>
            <a:off x="9731769" y="5006134"/>
            <a:ext cx="1480008" cy="824095"/>
          </a:xfrm>
          <a:prstGeom prst="roundRect">
            <a:avLst/>
          </a:prstGeom>
          <a:solidFill>
            <a:srgbClr val="EFEB2E"/>
          </a:solidFill>
          <a:ln w="2857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341" tIns="46671" rIns="93341" bIns="4667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33" dirty="0">
                <a:solidFill>
                  <a:srgbClr val="595959"/>
                </a:solidFill>
              </a:rPr>
              <a:t>Выбытие*</a:t>
            </a:r>
          </a:p>
          <a:p>
            <a:pPr algn="ctr"/>
            <a:r>
              <a:rPr lang="ru-RU" sz="1633" dirty="0">
                <a:solidFill>
                  <a:srgbClr val="595959"/>
                </a:solidFill>
              </a:rPr>
              <a:t>(вывод из оборота) </a:t>
            </a:r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EDEE5C47-0262-4154-A84D-26BE670465E3}"/>
              </a:ext>
            </a:extLst>
          </p:cNvPr>
          <p:cNvCxnSpPr>
            <a:cxnSpLocks/>
            <a:stCxn id="14" idx="3"/>
            <a:endCxn id="16" idx="1"/>
          </p:cNvCxnSpPr>
          <p:nvPr/>
        </p:nvCxnSpPr>
        <p:spPr>
          <a:xfrm flipV="1">
            <a:off x="7331090" y="4250678"/>
            <a:ext cx="2400679" cy="584575"/>
          </a:xfrm>
          <a:prstGeom prst="straightConnector1">
            <a:avLst/>
          </a:prstGeom>
          <a:ln w="38100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438366F4-6DBB-42A2-B2D8-8808231C0E95}"/>
              </a:ext>
            </a:extLst>
          </p:cNvPr>
          <p:cNvCxnSpPr>
            <a:cxnSpLocks/>
            <a:stCxn id="14" idx="3"/>
            <a:endCxn id="24" idx="1"/>
          </p:cNvCxnSpPr>
          <p:nvPr/>
        </p:nvCxnSpPr>
        <p:spPr>
          <a:xfrm>
            <a:off x="7331090" y="4835253"/>
            <a:ext cx="2400679" cy="582928"/>
          </a:xfrm>
          <a:prstGeom prst="straightConnector1">
            <a:avLst/>
          </a:prstGeom>
          <a:ln w="38100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9F7A3D68-9DB0-419F-AE25-53A2B2E313DE}"/>
              </a:ext>
            </a:extLst>
          </p:cNvPr>
          <p:cNvCxnSpPr>
            <a:cxnSpLocks/>
            <a:stCxn id="16" idx="0"/>
            <a:endCxn id="15" idx="2"/>
          </p:cNvCxnSpPr>
          <p:nvPr/>
        </p:nvCxnSpPr>
        <p:spPr>
          <a:xfrm flipH="1" flipV="1">
            <a:off x="10166641" y="3003961"/>
            <a:ext cx="305132" cy="834670"/>
          </a:xfrm>
          <a:prstGeom prst="straightConnector1">
            <a:avLst/>
          </a:prstGeom>
          <a:ln w="38100" cap="rnd">
            <a:solidFill>
              <a:srgbClr val="7083B8"/>
            </a:solidFill>
            <a:prstDash val="solid"/>
            <a:round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B4A11DEC-9523-4C61-8115-E1609A610AEC}"/>
              </a:ext>
            </a:extLst>
          </p:cNvPr>
          <p:cNvCxnSpPr>
            <a:cxnSpLocks/>
            <a:stCxn id="15" idx="0"/>
          </p:cNvCxnSpPr>
          <p:nvPr/>
        </p:nvCxnSpPr>
        <p:spPr>
          <a:xfrm flipH="1" flipV="1">
            <a:off x="10166641" y="1997663"/>
            <a:ext cx="1" cy="264240"/>
          </a:xfrm>
          <a:prstGeom prst="straightConnector1">
            <a:avLst/>
          </a:prstGeom>
          <a:ln w="38100" cap="rnd">
            <a:solidFill>
              <a:srgbClr val="7083B8"/>
            </a:solidFill>
            <a:prstDash val="solid"/>
            <a:round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Соединитель: уступ 37">
            <a:extLst>
              <a:ext uri="{FF2B5EF4-FFF2-40B4-BE49-F238E27FC236}">
                <a16:creationId xmlns:a16="http://schemas.microsoft.com/office/drawing/2014/main" id="{1B753BE1-E822-402A-93BA-1347DA4DD78C}"/>
              </a:ext>
            </a:extLst>
          </p:cNvPr>
          <p:cNvCxnSpPr>
            <a:cxnSpLocks/>
            <a:stCxn id="24" idx="3"/>
          </p:cNvCxnSpPr>
          <p:nvPr/>
        </p:nvCxnSpPr>
        <p:spPr>
          <a:xfrm flipV="1">
            <a:off x="11211778" y="2013443"/>
            <a:ext cx="210611" cy="3404739"/>
          </a:xfrm>
          <a:prstGeom prst="bentConnector2">
            <a:avLst/>
          </a:prstGeom>
          <a:ln w="38100" cap="rnd">
            <a:solidFill>
              <a:srgbClr val="05AD45"/>
            </a:solidFill>
            <a:prstDash val="solid"/>
            <a:round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C825F689-02BB-48A2-85F6-437D3491CB09}"/>
              </a:ext>
            </a:extLst>
          </p:cNvPr>
          <p:cNvCxnSpPr>
            <a:cxnSpLocks/>
            <a:stCxn id="14" idx="0"/>
          </p:cNvCxnSpPr>
          <p:nvPr/>
        </p:nvCxnSpPr>
        <p:spPr>
          <a:xfrm flipV="1">
            <a:off x="6454439" y="2013443"/>
            <a:ext cx="0" cy="1829532"/>
          </a:xfrm>
          <a:prstGeom prst="straightConnector1">
            <a:avLst/>
          </a:prstGeom>
          <a:ln w="38100" cap="rnd">
            <a:solidFill>
              <a:srgbClr val="05AD45"/>
            </a:solidFill>
            <a:prstDash val="solid"/>
            <a:round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id="{D0612E56-B470-4562-A4EB-05E844D0EF36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4312212" y="2013443"/>
            <a:ext cx="0" cy="2409763"/>
          </a:xfrm>
          <a:prstGeom prst="straightConnector1">
            <a:avLst/>
          </a:prstGeom>
          <a:ln w="38100" cap="rnd">
            <a:solidFill>
              <a:srgbClr val="05AD45"/>
            </a:solidFill>
            <a:prstDash val="solid"/>
            <a:round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id="{C5EE803C-2488-4199-8477-A137061F60B5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1647217" y="2009111"/>
            <a:ext cx="0" cy="2409763"/>
          </a:xfrm>
          <a:prstGeom prst="straightConnector1">
            <a:avLst/>
          </a:prstGeom>
          <a:ln w="38100" cap="rnd">
            <a:solidFill>
              <a:srgbClr val="05AD45"/>
            </a:solidFill>
            <a:prstDash val="solid"/>
            <a:round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1AB4E7A0-3B98-4A57-B80C-26894B012FF9}"/>
              </a:ext>
            </a:extLst>
          </p:cNvPr>
          <p:cNvSpPr txBox="1"/>
          <p:nvPr/>
        </p:nvSpPr>
        <p:spPr>
          <a:xfrm>
            <a:off x="6495612" y="2098263"/>
            <a:ext cx="2570307" cy="933414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341" tIns="46671" rIns="93341" bIns="4667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225" b="1" dirty="0">
                <a:solidFill>
                  <a:srgbClr val="05AD45"/>
                </a:solidFill>
              </a:rPr>
              <a:t>Способ 1</a:t>
            </a:r>
            <a:r>
              <a:rPr lang="ru-RU" sz="1225" dirty="0">
                <a:solidFill>
                  <a:srgbClr val="05AD45"/>
                </a:solidFill>
              </a:rPr>
              <a:t>: Через личный кабинет участника оборота или интегрированную с МДЛП информационную систему участника оборота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FD598E3-2DEC-4F2D-A1F2-A65B907FA12A}"/>
              </a:ext>
            </a:extLst>
          </p:cNvPr>
          <p:cNvSpPr txBox="1"/>
          <p:nvPr/>
        </p:nvSpPr>
        <p:spPr>
          <a:xfrm>
            <a:off x="6529615" y="3194794"/>
            <a:ext cx="3956573" cy="497861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341" tIns="46671" rIns="93341" bIns="4667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225" b="1" dirty="0">
                <a:solidFill>
                  <a:srgbClr val="7083B8"/>
                </a:solidFill>
              </a:rPr>
              <a:t>Способ 2</a:t>
            </a:r>
            <a:r>
              <a:rPr lang="ru-RU" sz="1225" dirty="0">
                <a:solidFill>
                  <a:srgbClr val="7083B8"/>
                </a:solidFill>
              </a:rPr>
              <a:t>: Через </a:t>
            </a:r>
            <a:r>
              <a:rPr lang="ru-RU" sz="1225" dirty="0" err="1">
                <a:solidFill>
                  <a:srgbClr val="7083B8"/>
                </a:solidFill>
              </a:rPr>
              <a:t>спецустройства</a:t>
            </a:r>
            <a:r>
              <a:rPr lang="ru-RU" sz="1225" dirty="0">
                <a:solidFill>
                  <a:srgbClr val="7083B8"/>
                </a:solidFill>
              </a:rPr>
              <a:t> (контрольно-кассовую технику или регистратор выбытия)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7D9509F-9547-4A95-96A3-492ED5F8856C}"/>
              </a:ext>
            </a:extLst>
          </p:cNvPr>
          <p:cNvSpPr txBox="1"/>
          <p:nvPr/>
        </p:nvSpPr>
        <p:spPr>
          <a:xfrm>
            <a:off x="374126" y="6134670"/>
            <a:ext cx="11160307" cy="495134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341" tIns="46671" rIns="93341" bIns="4667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429" dirty="0">
                <a:solidFill>
                  <a:srgbClr val="595959"/>
                </a:solidFill>
              </a:rPr>
              <a:t>* Товарный учет выполняется параллельно с регистрацией сведений в МДЛП, места пересечения этих процессов определяются учетной политикой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292273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438FFE-F50D-4327-81A7-0D7EFF4AB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208" y="412091"/>
            <a:ext cx="10884451" cy="331522"/>
          </a:xfrm>
        </p:spPr>
        <p:txBody>
          <a:bodyPr/>
          <a:lstStyle/>
          <a:p>
            <a:r>
              <a:rPr lang="ru-RU" dirty="0"/>
              <a:t>Состав действий при внедрении (порядок может отличаться)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17B04F-64AA-41CF-A27E-2CFD92812339}"/>
              </a:ext>
            </a:extLst>
          </p:cNvPr>
          <p:cNvSpPr txBox="1"/>
          <p:nvPr/>
        </p:nvSpPr>
        <p:spPr>
          <a:xfrm>
            <a:off x="138415" y="1245784"/>
            <a:ext cx="11889242" cy="5088217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3341" tIns="46671" rIns="93341" bIns="46671" numCol="2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0032" indent="-350032">
              <a:spcBef>
                <a:spcPts val="612"/>
              </a:spcBef>
              <a:buAutoNum type="arabicPeriod"/>
            </a:pPr>
            <a:r>
              <a:rPr lang="ru-RU" sz="1429" dirty="0">
                <a:solidFill>
                  <a:srgbClr val="595959"/>
                </a:solidFill>
              </a:rPr>
              <a:t>Ознакомиться с документом «Паспорта процессов» и </a:t>
            </a:r>
            <a:r>
              <a:rPr lang="ru-RU" sz="1429" b="1" dirty="0">
                <a:solidFill>
                  <a:srgbClr val="595959"/>
                </a:solidFill>
              </a:rPr>
              <a:t>составить список действий</a:t>
            </a:r>
            <a:r>
              <a:rPr lang="ru-RU" sz="1429" dirty="0">
                <a:solidFill>
                  <a:srgbClr val="595959"/>
                </a:solidFill>
              </a:rPr>
              <a:t> с ЛП, которые выполняются в Вашей организации и подлежат регистрации в МДЛП.</a:t>
            </a:r>
          </a:p>
          <a:p>
            <a:pPr marL="350032" indent="-350032">
              <a:spcBef>
                <a:spcPts val="612"/>
              </a:spcBef>
              <a:buAutoNum type="arabicPeriod"/>
            </a:pPr>
            <a:r>
              <a:rPr lang="ru-RU" sz="1429" dirty="0">
                <a:solidFill>
                  <a:srgbClr val="595959"/>
                </a:solidFill>
              </a:rPr>
              <a:t>Для каждого такого действия </a:t>
            </a:r>
            <a:r>
              <a:rPr lang="ru-RU" sz="1429" b="1" dirty="0">
                <a:solidFill>
                  <a:srgbClr val="595959"/>
                </a:solidFill>
              </a:rPr>
              <a:t>определить список ответственных лиц</a:t>
            </a:r>
            <a:r>
              <a:rPr lang="ru-RU" sz="1429" dirty="0">
                <a:solidFill>
                  <a:srgbClr val="595959"/>
                </a:solidFill>
              </a:rPr>
              <a:t>, которые будут уполномочены регистрировать их в МДЛП.</a:t>
            </a:r>
          </a:p>
          <a:p>
            <a:pPr marL="350032" indent="-350032">
              <a:spcBef>
                <a:spcPts val="612"/>
              </a:spcBef>
              <a:buAutoNum type="arabicPeriod"/>
            </a:pPr>
            <a:r>
              <a:rPr lang="ru-RU" sz="1429" b="1" dirty="0">
                <a:solidFill>
                  <a:srgbClr val="595959"/>
                </a:solidFill>
              </a:rPr>
              <a:t>Получить УКЭП</a:t>
            </a:r>
            <a:r>
              <a:rPr lang="ru-RU" sz="1429" dirty="0">
                <a:solidFill>
                  <a:srgbClr val="595959"/>
                </a:solidFill>
              </a:rPr>
              <a:t> на всех ответственных лиц</a:t>
            </a:r>
          </a:p>
          <a:p>
            <a:pPr marL="350032" indent="-350032">
              <a:spcBef>
                <a:spcPts val="612"/>
              </a:spcBef>
              <a:buAutoNum type="arabicPeriod"/>
            </a:pPr>
            <a:r>
              <a:rPr lang="ru-RU" sz="1429" b="1" dirty="0">
                <a:solidFill>
                  <a:srgbClr val="595959"/>
                </a:solidFill>
              </a:rPr>
              <a:t>Зарегистрировать в системе организацию, внести информацию</a:t>
            </a:r>
            <a:r>
              <a:rPr lang="ru-RU" sz="1429" dirty="0">
                <a:solidFill>
                  <a:srgbClr val="595959"/>
                </a:solidFill>
              </a:rPr>
              <a:t> о местах осуществления деятельности, ответственных лицах и интегрированных с МДЛП информационных системах (при наличии таких). Сообщить в ТО РЗН о факте регистрации в системе.</a:t>
            </a:r>
          </a:p>
          <a:p>
            <a:pPr marL="350032" indent="-350032">
              <a:spcBef>
                <a:spcPts val="612"/>
              </a:spcBef>
              <a:buAutoNum type="arabicPeriod"/>
            </a:pPr>
            <a:r>
              <a:rPr lang="ru-RU" sz="1429" dirty="0">
                <a:solidFill>
                  <a:srgbClr val="595959"/>
                </a:solidFill>
              </a:rPr>
              <a:t>Заказать в техподдержке МДЛП тестовые коды и </a:t>
            </a:r>
            <a:r>
              <a:rPr lang="ru-RU" sz="1429" b="1" dirty="0">
                <a:solidFill>
                  <a:srgbClr val="595959"/>
                </a:solidFill>
              </a:rPr>
              <a:t>протестировать</a:t>
            </a:r>
            <a:r>
              <a:rPr lang="ru-RU" sz="1429" dirty="0">
                <a:solidFill>
                  <a:srgbClr val="595959"/>
                </a:solidFill>
              </a:rPr>
              <a:t> </a:t>
            </a:r>
            <a:r>
              <a:rPr lang="ru-RU" sz="1429" b="1" dirty="0">
                <a:solidFill>
                  <a:srgbClr val="595959"/>
                </a:solidFill>
              </a:rPr>
              <a:t>без использования </a:t>
            </a:r>
            <a:r>
              <a:rPr lang="ru-RU" sz="1429" b="1" dirty="0" err="1">
                <a:solidFill>
                  <a:srgbClr val="595959"/>
                </a:solidFill>
              </a:rPr>
              <a:t>спецустройств</a:t>
            </a:r>
            <a:r>
              <a:rPr lang="ru-RU" sz="1429" b="1" dirty="0">
                <a:solidFill>
                  <a:srgbClr val="595959"/>
                </a:solidFill>
              </a:rPr>
              <a:t> </a:t>
            </a:r>
            <a:r>
              <a:rPr lang="ru-RU" sz="1429" dirty="0">
                <a:solidFill>
                  <a:srgbClr val="595959"/>
                </a:solidFill>
              </a:rPr>
              <a:t>выполнение с ними всех действий из определенного ранее списка в «Песочнице» МДЛП через личный кабинет</a:t>
            </a:r>
          </a:p>
          <a:p>
            <a:pPr marL="350032" indent="-350032">
              <a:spcBef>
                <a:spcPts val="612"/>
              </a:spcBef>
              <a:buAutoNum type="arabicPeriod"/>
            </a:pPr>
            <a:r>
              <a:rPr lang="ru-RU" sz="1429" dirty="0">
                <a:solidFill>
                  <a:srgbClr val="595959"/>
                </a:solidFill>
              </a:rPr>
              <a:t>На основе проведенного тестирования определить состав необходимого оборудования и необходимых доработок информационных систем. При необходимости </a:t>
            </a:r>
            <a:r>
              <a:rPr lang="ru-RU" sz="1429" b="1" dirty="0">
                <a:solidFill>
                  <a:srgbClr val="595959"/>
                </a:solidFill>
              </a:rPr>
              <a:t>закупить</a:t>
            </a:r>
            <a:r>
              <a:rPr lang="ru-RU" sz="1429" dirty="0">
                <a:solidFill>
                  <a:srgbClr val="595959"/>
                </a:solidFill>
              </a:rPr>
              <a:t> недостающее оборудование (регистраторы выбытия закупать не надо, они предоставляются оператором бесплатно) </a:t>
            </a:r>
            <a:r>
              <a:rPr lang="ru-RU" sz="1429" b="1" dirty="0">
                <a:solidFill>
                  <a:srgbClr val="595959"/>
                </a:solidFill>
              </a:rPr>
              <a:t>и выполнить доработку</a:t>
            </a:r>
            <a:r>
              <a:rPr lang="ru-RU" sz="1429" dirty="0">
                <a:solidFill>
                  <a:srgbClr val="595959"/>
                </a:solidFill>
              </a:rPr>
              <a:t> информационных систем. Обратите внимание, </a:t>
            </a:r>
            <a:r>
              <a:rPr lang="ru-RU" sz="1429" b="1" dirty="0">
                <a:solidFill>
                  <a:srgbClr val="595959"/>
                </a:solidFill>
              </a:rPr>
              <a:t>необходимо выполнить доработку кассового ПО </a:t>
            </a:r>
            <a:r>
              <a:rPr lang="ru-RU" sz="1429" dirty="0">
                <a:solidFill>
                  <a:srgbClr val="595959"/>
                </a:solidFill>
              </a:rPr>
              <a:t>для корректной передачи сведений в составе фискальных документов.</a:t>
            </a:r>
          </a:p>
          <a:p>
            <a:pPr marL="350032" indent="-350032">
              <a:spcBef>
                <a:spcPts val="612"/>
              </a:spcBef>
              <a:buAutoNum type="arabicPeriod"/>
            </a:pPr>
            <a:r>
              <a:rPr lang="ru-RU" sz="1429" dirty="0">
                <a:solidFill>
                  <a:srgbClr val="595959"/>
                </a:solidFill>
              </a:rPr>
              <a:t>При необходимости провести </a:t>
            </a:r>
            <a:r>
              <a:rPr lang="ru-RU" sz="1429" b="1" dirty="0">
                <a:solidFill>
                  <a:srgbClr val="595959"/>
                </a:solidFill>
              </a:rPr>
              <a:t>повторное тестирование</a:t>
            </a:r>
            <a:r>
              <a:rPr lang="ru-RU" sz="1429" dirty="0">
                <a:solidFill>
                  <a:srgbClr val="595959"/>
                </a:solidFill>
              </a:rPr>
              <a:t> с использованием доработанных информационных систем и закупленного оборудования с целью убедиться, что работа с маркированными ЛП не вызывает у ответственных сотрудников затруднений. Обратите внимание, что </a:t>
            </a:r>
            <a:r>
              <a:rPr lang="ru-RU" sz="1429" b="1" dirty="0">
                <a:solidFill>
                  <a:srgbClr val="595959"/>
                </a:solidFill>
              </a:rPr>
              <a:t>порядок работы с различными типами маркированных ЛП</a:t>
            </a:r>
            <a:r>
              <a:rPr lang="ru-RU" sz="1429" dirty="0">
                <a:solidFill>
                  <a:srgbClr val="595959"/>
                </a:solidFill>
              </a:rPr>
              <a:t> (инфузионные растворы, препараты холодильного хранения, наркотические препараты) может отличаться в силу особенностей их логистики.</a:t>
            </a:r>
          </a:p>
          <a:p>
            <a:pPr marL="350032" indent="-350032">
              <a:spcBef>
                <a:spcPts val="612"/>
              </a:spcBef>
              <a:buAutoNum type="arabicPeriod"/>
            </a:pPr>
            <a:r>
              <a:rPr lang="ru-RU" sz="1429" dirty="0">
                <a:solidFill>
                  <a:srgbClr val="595959"/>
                </a:solidFill>
              </a:rPr>
              <a:t>Определить </a:t>
            </a:r>
            <a:r>
              <a:rPr lang="ru-RU" sz="1429" b="1" dirty="0">
                <a:solidFill>
                  <a:srgbClr val="595959"/>
                </a:solidFill>
              </a:rPr>
              <a:t>порядок отработки «негативных сценариев» </a:t>
            </a:r>
            <a:r>
              <a:rPr lang="ru-RU" sz="1429" dirty="0">
                <a:solidFill>
                  <a:srgbClr val="595959"/>
                </a:solidFill>
              </a:rPr>
              <a:t>ответственными сотрудниками и</a:t>
            </a:r>
            <a:r>
              <a:rPr lang="ru-RU" sz="1429" b="1" dirty="0">
                <a:solidFill>
                  <a:srgbClr val="595959"/>
                </a:solidFill>
              </a:rPr>
              <a:t> способы контроля</a:t>
            </a:r>
            <a:r>
              <a:rPr lang="ru-RU" sz="1429" dirty="0">
                <a:solidFill>
                  <a:srgbClr val="595959"/>
                </a:solidFill>
              </a:rPr>
              <a:t> своевременности и достоверности регистрируемых сведений со стороны руководства организации.</a:t>
            </a:r>
          </a:p>
          <a:p>
            <a:pPr marL="350032" indent="-350032">
              <a:spcBef>
                <a:spcPts val="612"/>
              </a:spcBef>
              <a:buAutoNum type="arabicPeriod"/>
            </a:pPr>
            <a:r>
              <a:rPr lang="ru-RU" sz="1429" dirty="0">
                <a:solidFill>
                  <a:srgbClr val="595959"/>
                </a:solidFill>
              </a:rPr>
              <a:t>В установленные законом сроки </a:t>
            </a:r>
            <a:r>
              <a:rPr lang="ru-RU" sz="1429" b="1" dirty="0">
                <a:solidFill>
                  <a:srgbClr val="595959"/>
                </a:solidFill>
              </a:rPr>
              <a:t>подать заявку </a:t>
            </a:r>
            <a:r>
              <a:rPr lang="ru-RU" sz="1429" dirty="0">
                <a:solidFill>
                  <a:srgbClr val="595959"/>
                </a:solidFill>
              </a:rPr>
              <a:t>на получение регистраторов выбытия и </a:t>
            </a:r>
            <a:r>
              <a:rPr lang="ru-RU" sz="1429" b="1" dirty="0">
                <a:solidFill>
                  <a:srgbClr val="595959"/>
                </a:solidFill>
              </a:rPr>
              <a:t>заключить договор</a:t>
            </a:r>
            <a:r>
              <a:rPr lang="ru-RU" sz="1429" dirty="0">
                <a:solidFill>
                  <a:srgbClr val="595959"/>
                </a:solidFill>
              </a:rPr>
              <a:t> с Оператором Системы.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66C736-4F2D-4DCA-8648-0A8913EE3250}"/>
              </a:ext>
            </a:extLst>
          </p:cNvPr>
          <p:cNvSpPr txBox="1"/>
          <p:nvPr/>
        </p:nvSpPr>
        <p:spPr>
          <a:xfrm>
            <a:off x="955346" y="6334001"/>
            <a:ext cx="9987059" cy="445036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3341" tIns="46671" rIns="93341" bIns="4667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33" dirty="0">
                <a:solidFill>
                  <a:srgbClr val="595959"/>
                </a:solidFill>
              </a:rPr>
              <a:t>См. также «Инструкцию по подключению </a:t>
            </a:r>
            <a:r>
              <a:rPr lang="ru-RU" sz="1633" dirty="0" err="1">
                <a:solidFill>
                  <a:srgbClr val="595959"/>
                </a:solidFill>
              </a:rPr>
              <a:t>медорганизаций</a:t>
            </a:r>
            <a:r>
              <a:rPr lang="ru-RU" sz="1633" dirty="0">
                <a:solidFill>
                  <a:srgbClr val="595959"/>
                </a:solidFill>
              </a:rPr>
              <a:t> и аптек» на сайте </a:t>
            </a:r>
            <a:r>
              <a:rPr lang="ru-RU" sz="1633" dirty="0" err="1">
                <a:solidFill>
                  <a:srgbClr val="595959"/>
                </a:solidFill>
              </a:rPr>
              <a:t>ЧестныйЗнак.РФ</a:t>
            </a:r>
            <a:endParaRPr lang="ru-RU" sz="1633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32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 hidden="1">
            <a:extLst>
              <a:ext uri="{FF2B5EF4-FFF2-40B4-BE49-F238E27FC236}">
                <a16:creationId xmlns:a16="http://schemas.microsoft.com/office/drawing/2014/main" id="{ABC22FF6-FF23-4DB4-854B-E5349817988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7428" y="10497"/>
          <a:ext cx="1584" cy="1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6" name="think-cell Slide" r:id="rId5" imgW="415" imgH="416" progId="TCLayout.ActiveDocument.1">
                  <p:embed/>
                </p:oleObj>
              </mc:Choice>
              <mc:Fallback>
                <p:oleObj name="think-cell Slide" r:id="rId5" imgW="415" imgH="416" progId="TCLayout.ActiveDocument.1">
                  <p:embed/>
                  <p:pic>
                    <p:nvPicPr>
                      <p:cNvPr id="12" name="Объект 11" hidden="1">
                        <a:extLst>
                          <a:ext uri="{FF2B5EF4-FFF2-40B4-BE49-F238E27FC236}">
                            <a16:creationId xmlns:a16="http://schemas.microsoft.com/office/drawing/2014/main" id="{ABC22FF6-FF23-4DB4-854B-E534981798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428" y="10497"/>
                        <a:ext cx="1584" cy="15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4CE4E148-5FD9-4CF4-8565-CD415F31778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5845" y="8913"/>
            <a:ext cx="158337" cy="158337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394" b="1" dirty="0">
              <a:solidFill>
                <a:srgbClr val="FFFFFF"/>
              </a:solidFill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35" y="414956"/>
            <a:ext cx="10128148" cy="331522"/>
          </a:xfrm>
        </p:spPr>
        <p:txBody>
          <a:bodyPr/>
          <a:lstStyle/>
          <a:p>
            <a:r>
              <a:rPr lang="ru-RU" dirty="0"/>
              <a:t>Техническая готовность участника оборота к маркировке</a:t>
            </a:r>
            <a:endParaRPr lang="en-US" dirty="0"/>
          </a:p>
        </p:txBody>
      </p:sp>
      <p:pic>
        <p:nvPicPr>
          <p:cNvPr id="4" name="Picture 3"/>
          <p:cNvPicPr preferRelativeResize="0"/>
          <p:nvPr/>
        </p:nvPicPr>
        <p:blipFill rotWithShape="1">
          <a:blip r:embed="rId7">
            <a:alphaModFix/>
          </a:blip>
          <a:srcRect l="-57" t="571" r="55" b="32592"/>
          <a:stretch/>
        </p:blipFill>
        <p:spPr>
          <a:xfrm>
            <a:off x="11353227" y="111163"/>
            <a:ext cx="729303" cy="939109"/>
          </a:xfrm>
          <a:custGeom>
            <a:avLst/>
            <a:gdLst>
              <a:gd name="connsiteX0" fmla="*/ 193149 w 1158868"/>
              <a:gd name="connsiteY0" fmla="*/ 0 h 1492250"/>
              <a:gd name="connsiteX1" fmla="*/ 965719 w 1158868"/>
              <a:gd name="connsiteY1" fmla="*/ 0 h 1492250"/>
              <a:gd name="connsiteX2" fmla="*/ 1158868 w 1158868"/>
              <a:gd name="connsiteY2" fmla="*/ 193149 h 1492250"/>
              <a:gd name="connsiteX3" fmla="*/ 1158868 w 1158868"/>
              <a:gd name="connsiteY3" fmla="*/ 1299101 h 1492250"/>
              <a:gd name="connsiteX4" fmla="*/ 965719 w 1158868"/>
              <a:gd name="connsiteY4" fmla="*/ 1492250 h 1492250"/>
              <a:gd name="connsiteX5" fmla="*/ 193149 w 1158868"/>
              <a:gd name="connsiteY5" fmla="*/ 1492250 h 1492250"/>
              <a:gd name="connsiteX6" fmla="*/ 0 w 1158868"/>
              <a:gd name="connsiteY6" fmla="*/ 1299101 h 1492250"/>
              <a:gd name="connsiteX7" fmla="*/ 0 w 1158868"/>
              <a:gd name="connsiteY7" fmla="*/ 193149 h 1492250"/>
              <a:gd name="connsiteX8" fmla="*/ 193149 w 1158868"/>
              <a:gd name="connsiteY8" fmla="*/ 0 h 149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68" h="1492250">
                <a:moveTo>
                  <a:pt x="193149" y="0"/>
                </a:moveTo>
                <a:lnTo>
                  <a:pt x="965719" y="0"/>
                </a:lnTo>
                <a:cubicBezTo>
                  <a:pt x="1072392" y="0"/>
                  <a:pt x="1158868" y="86476"/>
                  <a:pt x="1158868" y="193149"/>
                </a:cubicBezTo>
                <a:lnTo>
                  <a:pt x="1158868" y="1299101"/>
                </a:lnTo>
                <a:cubicBezTo>
                  <a:pt x="1158868" y="1405774"/>
                  <a:pt x="1072392" y="1492250"/>
                  <a:pt x="965719" y="1492250"/>
                </a:cubicBezTo>
                <a:lnTo>
                  <a:pt x="193149" y="1492250"/>
                </a:lnTo>
                <a:cubicBezTo>
                  <a:pt x="86476" y="1492250"/>
                  <a:pt x="0" y="1405774"/>
                  <a:pt x="0" y="1299101"/>
                </a:cubicBezTo>
                <a:lnTo>
                  <a:pt x="0" y="193149"/>
                </a:lnTo>
                <a:cubicBezTo>
                  <a:pt x="0" y="86476"/>
                  <a:pt x="86476" y="0"/>
                  <a:pt x="193149" y="0"/>
                </a:cubicBezTo>
                <a:close/>
              </a:path>
            </a:pathLst>
          </a:custGeom>
          <a:noFill/>
          <a:ln>
            <a:noFill/>
          </a:ln>
        </p:spPr>
      </p:pic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1225230B-2BB4-4FBC-AC8C-AE0D73C728C7}"/>
              </a:ext>
            </a:extLst>
          </p:cNvPr>
          <p:cNvGraphicFramePr/>
          <p:nvPr/>
        </p:nvGraphicFramePr>
        <p:xfrm>
          <a:off x="249452" y="1456005"/>
          <a:ext cx="11693098" cy="5290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49963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>
            <a:extLst>
              <a:ext uri="{FF2B5EF4-FFF2-40B4-BE49-F238E27FC236}">
                <a16:creationId xmlns:a16="http://schemas.microsoft.com/office/drawing/2014/main" id="{0D048FD8-2E90-4A76-A1E8-2184D642E94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7428" y="10497"/>
          <a:ext cx="1584" cy="1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0" name="think-cell Slide" r:id="rId5" imgW="415" imgH="416" progId="TCLayout.ActiveDocument.1">
                  <p:embed/>
                </p:oleObj>
              </mc:Choice>
              <mc:Fallback>
                <p:oleObj name="think-cell Slide" r:id="rId5" imgW="415" imgH="416" progId="TCLayout.ActiveDocument.1">
                  <p:embed/>
                  <p:pic>
                    <p:nvPicPr>
                      <p:cNvPr id="11" name="Объект 10" hidden="1">
                        <a:extLst>
                          <a:ext uri="{FF2B5EF4-FFF2-40B4-BE49-F238E27FC236}">
                            <a16:creationId xmlns:a16="http://schemas.microsoft.com/office/drawing/2014/main" id="{0D048FD8-2E90-4A76-A1E8-2184D642E9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428" y="10497"/>
                        <a:ext cx="1584" cy="15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>
            <a:extLst>
              <a:ext uri="{FF2B5EF4-FFF2-40B4-BE49-F238E27FC236}">
                <a16:creationId xmlns:a16="http://schemas.microsoft.com/office/drawing/2014/main" id="{3FD10373-A0D4-46BA-8CB5-FA043327408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5845" y="8913"/>
            <a:ext cx="158337" cy="158337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394" b="1" dirty="0">
              <a:solidFill>
                <a:srgbClr val="FFFFFF"/>
              </a:solidFill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206" y="419494"/>
            <a:ext cx="10709021" cy="331536"/>
          </a:xfrm>
        </p:spPr>
        <p:txBody>
          <a:bodyPr/>
          <a:lstStyle/>
          <a:p>
            <a:r>
              <a:rPr lang="ru-RU" dirty="0">
                <a:latin typeface="+mj-lt"/>
              </a:rPr>
              <a:t>Дополнительная информация</a:t>
            </a:r>
            <a:endParaRPr lang="en-US" dirty="0">
              <a:latin typeface="+mj-lt"/>
            </a:endParaRPr>
          </a:p>
        </p:txBody>
      </p:sp>
      <p:pic>
        <p:nvPicPr>
          <p:cNvPr id="43" name="Picture 42"/>
          <p:cNvPicPr preferRelativeResize="0"/>
          <p:nvPr/>
        </p:nvPicPr>
        <p:blipFill rotWithShape="1">
          <a:blip r:embed="rId7">
            <a:alphaModFix/>
          </a:blip>
          <a:srcRect l="-57" t="571" r="55" b="32592"/>
          <a:stretch/>
        </p:blipFill>
        <p:spPr>
          <a:xfrm>
            <a:off x="11353227" y="111163"/>
            <a:ext cx="729303" cy="939109"/>
          </a:xfrm>
          <a:custGeom>
            <a:avLst/>
            <a:gdLst>
              <a:gd name="connsiteX0" fmla="*/ 193149 w 1158868"/>
              <a:gd name="connsiteY0" fmla="*/ 0 h 1492250"/>
              <a:gd name="connsiteX1" fmla="*/ 965719 w 1158868"/>
              <a:gd name="connsiteY1" fmla="*/ 0 h 1492250"/>
              <a:gd name="connsiteX2" fmla="*/ 1158868 w 1158868"/>
              <a:gd name="connsiteY2" fmla="*/ 193149 h 1492250"/>
              <a:gd name="connsiteX3" fmla="*/ 1158868 w 1158868"/>
              <a:gd name="connsiteY3" fmla="*/ 1299101 h 1492250"/>
              <a:gd name="connsiteX4" fmla="*/ 965719 w 1158868"/>
              <a:gd name="connsiteY4" fmla="*/ 1492250 h 1492250"/>
              <a:gd name="connsiteX5" fmla="*/ 193149 w 1158868"/>
              <a:gd name="connsiteY5" fmla="*/ 1492250 h 1492250"/>
              <a:gd name="connsiteX6" fmla="*/ 0 w 1158868"/>
              <a:gd name="connsiteY6" fmla="*/ 1299101 h 1492250"/>
              <a:gd name="connsiteX7" fmla="*/ 0 w 1158868"/>
              <a:gd name="connsiteY7" fmla="*/ 193149 h 1492250"/>
              <a:gd name="connsiteX8" fmla="*/ 193149 w 1158868"/>
              <a:gd name="connsiteY8" fmla="*/ 0 h 149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68" h="1492250">
                <a:moveTo>
                  <a:pt x="193149" y="0"/>
                </a:moveTo>
                <a:lnTo>
                  <a:pt x="965719" y="0"/>
                </a:lnTo>
                <a:cubicBezTo>
                  <a:pt x="1072392" y="0"/>
                  <a:pt x="1158868" y="86476"/>
                  <a:pt x="1158868" y="193149"/>
                </a:cubicBezTo>
                <a:lnTo>
                  <a:pt x="1158868" y="1299101"/>
                </a:lnTo>
                <a:cubicBezTo>
                  <a:pt x="1158868" y="1405774"/>
                  <a:pt x="1072392" y="1492250"/>
                  <a:pt x="965719" y="1492250"/>
                </a:cubicBezTo>
                <a:lnTo>
                  <a:pt x="193149" y="1492250"/>
                </a:lnTo>
                <a:cubicBezTo>
                  <a:pt x="86476" y="1492250"/>
                  <a:pt x="0" y="1405774"/>
                  <a:pt x="0" y="1299101"/>
                </a:cubicBezTo>
                <a:lnTo>
                  <a:pt x="0" y="193149"/>
                </a:lnTo>
                <a:cubicBezTo>
                  <a:pt x="0" y="86476"/>
                  <a:pt x="86476" y="0"/>
                  <a:pt x="193149" y="0"/>
                </a:cubicBezTo>
                <a:close/>
              </a:path>
            </a:pathLst>
          </a:custGeom>
          <a:noFill/>
          <a:ln>
            <a:noFill/>
          </a:ln>
        </p:spPr>
      </p:pic>
      <p:graphicFrame>
        <p:nvGraphicFramePr>
          <p:cNvPr id="16" name="Схема 15">
            <a:extLst>
              <a:ext uri="{FF2B5EF4-FFF2-40B4-BE49-F238E27FC236}">
                <a16:creationId xmlns:a16="http://schemas.microsoft.com/office/drawing/2014/main" id="{54256C94-F7FB-4F75-9968-AF85A2A0EF0F}"/>
              </a:ext>
            </a:extLst>
          </p:cNvPr>
          <p:cNvGraphicFramePr/>
          <p:nvPr/>
        </p:nvGraphicFramePr>
        <p:xfrm>
          <a:off x="293341" y="1244553"/>
          <a:ext cx="11160553" cy="5355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E3839FB-BAE0-4859-916C-6474DBC8C02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75637" y="3208790"/>
            <a:ext cx="5946624" cy="353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14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CB98716-D26D-4A75-9EB8-93721267B026}"/>
              </a:ext>
            </a:extLst>
          </p:cNvPr>
          <p:cNvSpPr/>
          <p:nvPr/>
        </p:nvSpPr>
        <p:spPr>
          <a:xfrm>
            <a:off x="2243310" y="660401"/>
            <a:ext cx="8354307" cy="4754884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098" tIns="46549" rIns="93098" bIns="465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hangingPunct="1"/>
            <a:r>
              <a:rPr lang="ru-RU" sz="4900" b="1" dirty="0"/>
              <a:t>Спасибо!</a:t>
            </a:r>
          </a:p>
          <a:p>
            <a:pPr algn="ctr" hangingPunct="1"/>
            <a:endParaRPr lang="ru-RU" sz="3675" b="1" dirty="0"/>
          </a:p>
          <a:p>
            <a:pPr algn="ctr" hangingPunct="1"/>
            <a:r>
              <a:rPr lang="ru-RU" sz="2042" b="1" dirty="0"/>
              <a:t>Смотрите на сайте </a:t>
            </a:r>
            <a:r>
              <a:rPr lang="ru-RU" sz="2042" b="1" dirty="0" err="1"/>
              <a:t>ЧестныйЗнак.РФ</a:t>
            </a:r>
            <a:r>
              <a:rPr lang="ru-RU" sz="2042" b="1" dirty="0"/>
              <a:t> и на сайтах партнеров обучающие видеоролики и записи вебинаров.</a:t>
            </a:r>
          </a:p>
          <a:p>
            <a:pPr algn="ctr" hangingPunct="1"/>
            <a:endParaRPr lang="ru-RU" sz="2450" b="1" dirty="0"/>
          </a:p>
          <a:p>
            <a:pPr algn="ctr" hangingPunct="1"/>
            <a:r>
              <a:rPr lang="ru-RU" sz="2450" b="1" dirty="0"/>
              <a:t>Вопросы просьба отправлять по адресу</a:t>
            </a:r>
            <a:r>
              <a:rPr lang="ru-RU" sz="3267" b="1" dirty="0"/>
              <a:t> </a:t>
            </a:r>
          </a:p>
          <a:p>
            <a:pPr algn="ctr" hangingPunct="1"/>
            <a:r>
              <a:rPr lang="en-US" sz="3267" b="1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https://support.crpt.ru</a:t>
            </a:r>
            <a:endParaRPr lang="ru-RU" sz="3267" b="1" dirty="0">
              <a:solidFill>
                <a:schemeClr val="accent5">
                  <a:lumMod val="20000"/>
                  <a:lumOff val="80000"/>
                </a:schemeClr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 hangingPunct="1"/>
            <a:r>
              <a:rPr lang="en-US" sz="3267" b="1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support@crpt.ru</a:t>
            </a:r>
            <a:r>
              <a:rPr lang="en-US" sz="3267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</a:p>
          <a:p>
            <a:pPr algn="ctr" hangingPunct="1"/>
            <a:r>
              <a:rPr lang="ru-RU" sz="2450" b="1" dirty="0">
                <a:solidFill>
                  <a:schemeClr val="bg1"/>
                </a:solidFill>
              </a:rPr>
              <a:t>тел.</a:t>
            </a:r>
            <a:r>
              <a:rPr lang="ru-RU" sz="3267" b="1" dirty="0">
                <a:solidFill>
                  <a:schemeClr val="bg1"/>
                </a:solidFill>
              </a:rPr>
              <a:t> </a:t>
            </a:r>
            <a:r>
              <a:rPr lang="ru-RU" sz="3267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8 (800) 222 1523</a:t>
            </a:r>
            <a:endParaRPr lang="ru-RU" sz="3675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1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 hidden="1">
            <a:extLst>
              <a:ext uri="{FF2B5EF4-FFF2-40B4-BE49-F238E27FC236}">
                <a16:creationId xmlns:a16="http://schemas.microsoft.com/office/drawing/2014/main" id="{ABC22FF6-FF23-4DB4-854B-E5349817988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7428" y="10497"/>
          <a:ext cx="1584" cy="1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0" name="think-cell Slide" r:id="rId5" imgW="415" imgH="416" progId="TCLayout.ActiveDocument.1">
                  <p:embed/>
                </p:oleObj>
              </mc:Choice>
              <mc:Fallback>
                <p:oleObj name="think-cell Slide" r:id="rId5" imgW="415" imgH="416" progId="TCLayout.ActiveDocument.1">
                  <p:embed/>
                  <p:pic>
                    <p:nvPicPr>
                      <p:cNvPr id="12" name="Объект 11" hidden="1">
                        <a:extLst>
                          <a:ext uri="{FF2B5EF4-FFF2-40B4-BE49-F238E27FC236}">
                            <a16:creationId xmlns:a16="http://schemas.microsoft.com/office/drawing/2014/main" id="{ABC22FF6-FF23-4DB4-854B-E534981798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428" y="10497"/>
                        <a:ext cx="1584" cy="15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4CE4E148-5FD9-4CF4-8565-CD415F31778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5845" y="8913"/>
            <a:ext cx="158337" cy="158337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394" b="1" dirty="0">
              <a:solidFill>
                <a:srgbClr val="FFFFFF"/>
              </a:solidFill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75" y="253742"/>
            <a:ext cx="10128148" cy="663043"/>
          </a:xfrm>
        </p:spPr>
        <p:txBody>
          <a:bodyPr/>
          <a:lstStyle/>
          <a:p>
            <a:r>
              <a:rPr lang="ru-RU" dirty="0"/>
              <a:t>Состав регистрируемых в системе действий с ЛП</a:t>
            </a:r>
            <a:br>
              <a:rPr lang="ru-RU" dirty="0"/>
            </a:br>
            <a:r>
              <a:rPr lang="ru-RU" dirty="0"/>
              <a:t>(подробнее см. «Паспорта процессов»)</a:t>
            </a:r>
            <a:endParaRPr lang="en-US" dirty="0"/>
          </a:p>
        </p:txBody>
      </p:sp>
      <p:pic>
        <p:nvPicPr>
          <p:cNvPr id="4" name="Picture 3"/>
          <p:cNvPicPr preferRelativeResize="0"/>
          <p:nvPr/>
        </p:nvPicPr>
        <p:blipFill rotWithShape="1">
          <a:blip r:embed="rId7">
            <a:alphaModFix/>
          </a:blip>
          <a:srcRect l="-57" t="571" r="55" b="32592"/>
          <a:stretch/>
        </p:blipFill>
        <p:spPr>
          <a:xfrm>
            <a:off x="11353227" y="111163"/>
            <a:ext cx="729303" cy="939109"/>
          </a:xfrm>
          <a:custGeom>
            <a:avLst/>
            <a:gdLst>
              <a:gd name="connsiteX0" fmla="*/ 193149 w 1158868"/>
              <a:gd name="connsiteY0" fmla="*/ 0 h 1492250"/>
              <a:gd name="connsiteX1" fmla="*/ 965719 w 1158868"/>
              <a:gd name="connsiteY1" fmla="*/ 0 h 1492250"/>
              <a:gd name="connsiteX2" fmla="*/ 1158868 w 1158868"/>
              <a:gd name="connsiteY2" fmla="*/ 193149 h 1492250"/>
              <a:gd name="connsiteX3" fmla="*/ 1158868 w 1158868"/>
              <a:gd name="connsiteY3" fmla="*/ 1299101 h 1492250"/>
              <a:gd name="connsiteX4" fmla="*/ 965719 w 1158868"/>
              <a:gd name="connsiteY4" fmla="*/ 1492250 h 1492250"/>
              <a:gd name="connsiteX5" fmla="*/ 193149 w 1158868"/>
              <a:gd name="connsiteY5" fmla="*/ 1492250 h 1492250"/>
              <a:gd name="connsiteX6" fmla="*/ 0 w 1158868"/>
              <a:gd name="connsiteY6" fmla="*/ 1299101 h 1492250"/>
              <a:gd name="connsiteX7" fmla="*/ 0 w 1158868"/>
              <a:gd name="connsiteY7" fmla="*/ 193149 h 1492250"/>
              <a:gd name="connsiteX8" fmla="*/ 193149 w 1158868"/>
              <a:gd name="connsiteY8" fmla="*/ 0 h 149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68" h="1492250">
                <a:moveTo>
                  <a:pt x="193149" y="0"/>
                </a:moveTo>
                <a:lnTo>
                  <a:pt x="965719" y="0"/>
                </a:lnTo>
                <a:cubicBezTo>
                  <a:pt x="1072392" y="0"/>
                  <a:pt x="1158868" y="86476"/>
                  <a:pt x="1158868" y="193149"/>
                </a:cubicBezTo>
                <a:lnTo>
                  <a:pt x="1158868" y="1299101"/>
                </a:lnTo>
                <a:cubicBezTo>
                  <a:pt x="1158868" y="1405774"/>
                  <a:pt x="1072392" y="1492250"/>
                  <a:pt x="965719" y="1492250"/>
                </a:cubicBezTo>
                <a:lnTo>
                  <a:pt x="193149" y="1492250"/>
                </a:lnTo>
                <a:cubicBezTo>
                  <a:pt x="86476" y="1492250"/>
                  <a:pt x="0" y="1405774"/>
                  <a:pt x="0" y="1299101"/>
                </a:cubicBezTo>
                <a:lnTo>
                  <a:pt x="0" y="193149"/>
                </a:lnTo>
                <a:cubicBezTo>
                  <a:pt x="0" y="86476"/>
                  <a:pt x="86476" y="0"/>
                  <a:pt x="193149" y="0"/>
                </a:cubicBezTo>
                <a:close/>
              </a:path>
            </a:pathLst>
          </a:custGeom>
          <a:noFill/>
          <a:ln>
            <a:noFill/>
          </a:ln>
        </p:spPr>
      </p:pic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id="{FEB88420-5731-46FF-BAF6-F4C7B81C9A1A}"/>
              </a:ext>
            </a:extLst>
          </p:cNvPr>
          <p:cNvGraphicFramePr/>
          <p:nvPr/>
        </p:nvGraphicFramePr>
        <p:xfrm>
          <a:off x="455305" y="1381465"/>
          <a:ext cx="11281393" cy="5156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26641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-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845" y="21853"/>
            <a:ext cx="12160310" cy="6827233"/>
          </a:xfrm>
          <a:prstGeom prst="rect">
            <a:avLst/>
          </a:prstGeom>
        </p:spPr>
      </p:pic>
      <p:sp>
        <p:nvSpPr>
          <p:cNvPr id="7" name="Rectangle 25"/>
          <p:cNvSpPr/>
          <p:nvPr/>
        </p:nvSpPr>
        <p:spPr>
          <a:xfrm>
            <a:off x="15845" y="8913"/>
            <a:ext cx="12160310" cy="6840175"/>
          </a:xfrm>
          <a:prstGeom prst="rect">
            <a:avLst/>
          </a:prstGeom>
          <a:solidFill>
            <a:srgbClr val="008EC9">
              <a:alpha val="40000"/>
            </a:srgb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94" dirty="0"/>
          </a:p>
        </p:txBody>
      </p:sp>
      <p:pic>
        <p:nvPicPr>
          <p:cNvPr id="8" name="Рисунок 7" descr="crpt-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4277" y="4862450"/>
            <a:ext cx="3811881" cy="1399158"/>
          </a:xfrm>
          <a:prstGeom prst="rect">
            <a:avLst/>
          </a:prstGeom>
        </p:spPr>
      </p:pic>
      <p:pic>
        <p:nvPicPr>
          <p:cNvPr id="9" name="Рисунок 8" descr="CZ-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2169" y="355218"/>
            <a:ext cx="1522312" cy="2730096"/>
          </a:xfrm>
          <a:prstGeom prst="rect">
            <a:avLst/>
          </a:prstGeom>
        </p:spPr>
      </p:pic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7430" y="10497"/>
          <a:ext cx="1583" cy="1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4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3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30" y="10497"/>
                        <a:ext cx="1583" cy="15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>
            <a:extLst>
              <a:ext uri="{FF2B5EF4-FFF2-40B4-BE49-F238E27FC236}">
                <a16:creationId xmlns:a16="http://schemas.microsoft.com/office/drawing/2014/main" id="{8D9D4EB3-68AC-4A54-9A5C-DB42922F2F7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5845" y="0"/>
            <a:ext cx="162051" cy="162051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5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3737587" y="1609397"/>
            <a:ext cx="7793854" cy="3617825"/>
          </a:xfrm>
        </p:spPr>
        <p:txBody>
          <a:bodyPr anchor="ctr"/>
          <a:lstStyle/>
          <a:p>
            <a:r>
              <a:rPr lang="ru-RU" sz="3675" dirty="0"/>
              <a:t>Заказ и приемка ЛС аптечной организацией</a:t>
            </a:r>
            <a:br>
              <a:rPr lang="ru-RU" sz="3675" dirty="0"/>
            </a:br>
            <a:br>
              <a:rPr lang="ru-RU" sz="2042" dirty="0"/>
            </a:br>
            <a:br>
              <a:rPr lang="ru-RU" sz="2042" dirty="0"/>
            </a:br>
            <a:endParaRPr lang="ru-RU" sz="2042" b="0" dirty="0"/>
          </a:p>
        </p:txBody>
      </p:sp>
    </p:spTree>
    <p:extLst>
      <p:ext uri="{BB962C8B-B14F-4D97-AF65-F5344CB8AC3E}">
        <p14:creationId xmlns:p14="http://schemas.microsoft.com/office/powerpoint/2010/main" val="380183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AFCB3B52-1DEC-4006-AF31-033E74C9226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7466" y="1621"/>
          <a:ext cx="1621" cy="1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78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3" name="Объект 2" hidden="1">
                        <a:extLst>
                          <a:ext uri="{FF2B5EF4-FFF2-40B4-BE49-F238E27FC236}">
                            <a16:creationId xmlns:a16="http://schemas.microsoft.com/office/drawing/2014/main" id="{AFCB3B52-1DEC-4006-AF31-033E74C922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6" y="1621"/>
                        <a:ext cx="1621" cy="16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>
            <a:extLst>
              <a:ext uri="{FF2B5EF4-FFF2-40B4-BE49-F238E27FC236}">
                <a16:creationId xmlns:a16="http://schemas.microsoft.com/office/drawing/2014/main" id="{7BD063C1-0254-4038-BBAB-D5E42DD296D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5845" y="0"/>
            <a:ext cx="162051" cy="162051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76AD66-CF47-4199-89D6-7F059272E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157" y="255904"/>
            <a:ext cx="8509436" cy="664797"/>
          </a:xfrm>
        </p:spPr>
        <p:txBody>
          <a:bodyPr/>
          <a:lstStyle/>
          <a:p>
            <a:pPr defTabSz="839852"/>
            <a:r>
              <a:rPr lang="ru-RU" dirty="0"/>
              <a:t>Общий план</a:t>
            </a:r>
            <a:endParaRPr lang="en-US" dirty="0">
              <a:latin typeface="PT Sans Caption"/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574129A6-D9CA-4F4C-86E6-5BF59857C8D4}"/>
              </a:ext>
            </a:extLst>
          </p:cNvPr>
          <p:cNvGraphicFramePr/>
          <p:nvPr/>
        </p:nvGraphicFramePr>
        <p:xfrm>
          <a:off x="633412" y="1321013"/>
          <a:ext cx="10925175" cy="5281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0902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" name="Object 7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7430" y="10497"/>
          <a:ext cx="1583" cy="1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2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74" name="Object 7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30" y="10497"/>
                        <a:ext cx="1583" cy="15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123668B9-9675-4413-B7F6-1E319B21E6D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5845" y="8913"/>
            <a:ext cx="158337" cy="158337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2394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208" y="262672"/>
            <a:ext cx="10904931" cy="678621"/>
          </a:xfrm>
        </p:spPr>
        <p:txBody>
          <a:bodyPr/>
          <a:lstStyle/>
          <a:p>
            <a:r>
              <a:rPr lang="ru-RU" sz="2450" dirty="0"/>
              <a:t>Прямой акцепт – паспорт процесса</a:t>
            </a:r>
            <a:endParaRPr lang="en-US" sz="2450" dirty="0"/>
          </a:p>
        </p:txBody>
      </p:sp>
      <p:pic>
        <p:nvPicPr>
          <p:cNvPr id="47" name="Picture 46"/>
          <p:cNvPicPr preferRelativeResize="0"/>
          <p:nvPr/>
        </p:nvPicPr>
        <p:blipFill rotWithShape="1">
          <a:blip r:embed="rId7" cstate="print">
            <a:alphaModFix/>
          </a:blip>
          <a:srcRect l="-57" t="571" r="55" b="32592"/>
          <a:stretch/>
        </p:blipFill>
        <p:spPr>
          <a:xfrm>
            <a:off x="11353227" y="8871"/>
            <a:ext cx="729303" cy="939109"/>
          </a:xfrm>
          <a:custGeom>
            <a:avLst/>
            <a:gdLst>
              <a:gd name="connsiteX0" fmla="*/ 193149 w 1158868"/>
              <a:gd name="connsiteY0" fmla="*/ 0 h 1492250"/>
              <a:gd name="connsiteX1" fmla="*/ 965719 w 1158868"/>
              <a:gd name="connsiteY1" fmla="*/ 0 h 1492250"/>
              <a:gd name="connsiteX2" fmla="*/ 1158868 w 1158868"/>
              <a:gd name="connsiteY2" fmla="*/ 193149 h 1492250"/>
              <a:gd name="connsiteX3" fmla="*/ 1158868 w 1158868"/>
              <a:gd name="connsiteY3" fmla="*/ 1299101 h 1492250"/>
              <a:gd name="connsiteX4" fmla="*/ 965719 w 1158868"/>
              <a:gd name="connsiteY4" fmla="*/ 1492250 h 1492250"/>
              <a:gd name="connsiteX5" fmla="*/ 193149 w 1158868"/>
              <a:gd name="connsiteY5" fmla="*/ 1492250 h 1492250"/>
              <a:gd name="connsiteX6" fmla="*/ 0 w 1158868"/>
              <a:gd name="connsiteY6" fmla="*/ 1299101 h 1492250"/>
              <a:gd name="connsiteX7" fmla="*/ 0 w 1158868"/>
              <a:gd name="connsiteY7" fmla="*/ 193149 h 1492250"/>
              <a:gd name="connsiteX8" fmla="*/ 193149 w 1158868"/>
              <a:gd name="connsiteY8" fmla="*/ 0 h 149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68" h="1492250">
                <a:moveTo>
                  <a:pt x="193149" y="0"/>
                </a:moveTo>
                <a:lnTo>
                  <a:pt x="965719" y="0"/>
                </a:lnTo>
                <a:cubicBezTo>
                  <a:pt x="1072392" y="0"/>
                  <a:pt x="1158868" y="86476"/>
                  <a:pt x="1158868" y="193149"/>
                </a:cubicBezTo>
                <a:lnTo>
                  <a:pt x="1158868" y="1299101"/>
                </a:lnTo>
                <a:cubicBezTo>
                  <a:pt x="1158868" y="1405774"/>
                  <a:pt x="1072392" y="1492250"/>
                  <a:pt x="965719" y="1492250"/>
                </a:cubicBezTo>
                <a:lnTo>
                  <a:pt x="193149" y="1492250"/>
                </a:lnTo>
                <a:cubicBezTo>
                  <a:pt x="86476" y="1492250"/>
                  <a:pt x="0" y="1405774"/>
                  <a:pt x="0" y="1299101"/>
                </a:cubicBezTo>
                <a:lnTo>
                  <a:pt x="0" y="193149"/>
                </a:lnTo>
                <a:cubicBezTo>
                  <a:pt x="0" y="86476"/>
                  <a:pt x="86476" y="0"/>
                  <a:pt x="193149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F7BE562-F730-4A1F-A912-833F0BB80A8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5083" t="23098" r="12501" b="23412"/>
          <a:stretch/>
        </p:blipFill>
        <p:spPr>
          <a:xfrm>
            <a:off x="87085" y="1393206"/>
            <a:ext cx="12017829" cy="47158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217439-1CE8-4ABD-ADBB-FFF958CBAC9C}"/>
              </a:ext>
            </a:extLst>
          </p:cNvPr>
          <p:cNvSpPr txBox="1"/>
          <p:nvPr/>
        </p:nvSpPr>
        <p:spPr>
          <a:xfrm>
            <a:off x="269966" y="6212150"/>
            <a:ext cx="9509760" cy="383178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>
                <a:solidFill>
                  <a:srgbClr val="595959"/>
                </a:solidFill>
              </a:rPr>
              <a:t>Паспорта процессов 1.31, Процесс 4.1, Рисунок 20</a:t>
            </a:r>
          </a:p>
        </p:txBody>
      </p:sp>
    </p:spTree>
    <p:extLst>
      <p:ext uri="{BB962C8B-B14F-4D97-AF65-F5344CB8AC3E}">
        <p14:creationId xmlns:p14="http://schemas.microsoft.com/office/powerpoint/2010/main" val="186544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5BD23E-214E-4526-A85D-0290FA32E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Прямой акцепт – состав информации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5F0CCD7-0E28-4AF4-B370-77F025EED6AD}"/>
              </a:ext>
            </a:extLst>
          </p:cNvPr>
          <p:cNvGraphicFramePr>
            <a:graphicFrameLocks noGrp="1"/>
          </p:cNvGraphicFramePr>
          <p:nvPr/>
        </p:nvGraphicFramePr>
        <p:xfrm>
          <a:off x="184001" y="1172510"/>
          <a:ext cx="11509828" cy="56167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62219">
                  <a:extLst>
                    <a:ext uri="{9D8B030D-6E8A-4147-A177-3AD203B41FA5}">
                      <a16:colId xmlns:a16="http://schemas.microsoft.com/office/drawing/2014/main" val="4289651751"/>
                    </a:ext>
                  </a:extLst>
                </a:gridCol>
                <a:gridCol w="3518263">
                  <a:extLst>
                    <a:ext uri="{9D8B030D-6E8A-4147-A177-3AD203B41FA5}">
                      <a16:colId xmlns:a16="http://schemas.microsoft.com/office/drawing/2014/main" val="1977872118"/>
                    </a:ext>
                  </a:extLst>
                </a:gridCol>
                <a:gridCol w="2251889">
                  <a:extLst>
                    <a:ext uri="{9D8B030D-6E8A-4147-A177-3AD203B41FA5}">
                      <a16:colId xmlns:a16="http://schemas.microsoft.com/office/drawing/2014/main" val="1019242386"/>
                    </a:ext>
                  </a:extLst>
                </a:gridCol>
                <a:gridCol w="2877457">
                  <a:extLst>
                    <a:ext uri="{9D8B030D-6E8A-4147-A177-3AD203B41FA5}">
                      <a16:colId xmlns:a16="http://schemas.microsoft.com/office/drawing/2014/main" val="565772654"/>
                    </a:ext>
                  </a:extLst>
                </a:gridCol>
              </a:tblGrid>
              <a:tr h="40462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37373A"/>
                          </a:solidFill>
                        </a:rPr>
                        <a:t>Атрибут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37373A"/>
                          </a:solidFill>
                        </a:rPr>
                        <a:t>Пояснения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37373A"/>
                          </a:solidFill>
                        </a:rPr>
                        <a:t>Атрибут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37373A"/>
                          </a:solidFill>
                        </a:rPr>
                        <a:t>Пояснения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2911613"/>
                  </a:ext>
                </a:extLst>
              </a:tr>
              <a:tr h="40462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37373A"/>
                          </a:solidFill>
                        </a:rPr>
                        <a:t>Тип документа, </a:t>
                      </a:r>
                      <a:r>
                        <a:rPr lang="en-US" dirty="0" err="1">
                          <a:solidFill>
                            <a:srgbClr val="C00000"/>
                          </a:solidFill>
                        </a:rPr>
                        <a:t>action_id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37373A"/>
                          </a:solidFill>
                        </a:rPr>
                        <a:t>Всегда = «601»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37373A"/>
                          </a:solidFill>
                        </a:rPr>
                        <a:t>Тип операции отгрузки со</a:t>
                      </a:r>
                    </a:p>
                    <a:p>
                      <a:r>
                        <a:rPr lang="ru-RU" dirty="0">
                          <a:solidFill>
                            <a:srgbClr val="37373A"/>
                          </a:solidFill>
                        </a:rPr>
                        <a:t>склада, </a:t>
                      </a:r>
                      <a:r>
                        <a:rPr lang="en-US" sz="1100" dirty="0" err="1">
                          <a:solidFill>
                            <a:srgbClr val="C00000"/>
                          </a:solidFill>
                        </a:rPr>
                        <a:t>turnover_type</a:t>
                      </a:r>
                      <a:endParaRPr lang="ru-RU" sz="11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37373A"/>
                          </a:solidFill>
                        </a:rPr>
                        <a:t>1 – продажа</a:t>
                      </a:r>
                    </a:p>
                    <a:p>
                      <a:r>
                        <a:rPr lang="ru-RU" dirty="0">
                          <a:solidFill>
                            <a:srgbClr val="37373A"/>
                          </a:solidFill>
                        </a:rPr>
                        <a:t>2 – возврат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454083"/>
                  </a:ext>
                </a:extLst>
              </a:tr>
              <a:tr h="73555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37373A"/>
                          </a:solidFill>
                        </a:rPr>
                        <a:t>Идентификатор организации-отправителя </a:t>
                      </a:r>
                      <a:r>
                        <a:rPr lang="en-US" dirty="0" err="1">
                          <a:solidFill>
                            <a:srgbClr val="C00000"/>
                          </a:solidFill>
                        </a:rPr>
                        <a:t>subject_id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37373A"/>
                          </a:solidFill>
                        </a:rPr>
                        <a:t>Идентификатор места деятельности организации-отправителя, 14 цифр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37373A"/>
                          </a:solidFill>
                        </a:rPr>
                        <a:t>Источник финансирования</a:t>
                      </a:r>
                      <a:r>
                        <a:rPr lang="en-US" dirty="0">
                          <a:solidFill>
                            <a:srgbClr val="37373A"/>
                          </a:solidFill>
                        </a:rPr>
                        <a:t>, </a:t>
                      </a: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source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rgbClr val="37373A"/>
                          </a:solidFill>
                        </a:rPr>
                        <a:t>1 собственные средства</a:t>
                      </a:r>
                      <a:endParaRPr lang="en-US" sz="1100" dirty="0">
                        <a:solidFill>
                          <a:srgbClr val="37373A"/>
                        </a:solidFill>
                      </a:endParaRPr>
                    </a:p>
                    <a:p>
                      <a:r>
                        <a:rPr lang="ru-RU" sz="1100" dirty="0">
                          <a:solidFill>
                            <a:srgbClr val="37373A"/>
                          </a:solidFill>
                        </a:rPr>
                        <a:t>2 средства федерального бюджета</a:t>
                      </a:r>
                    </a:p>
                    <a:p>
                      <a:r>
                        <a:rPr lang="ru-RU" sz="1100" dirty="0">
                          <a:solidFill>
                            <a:srgbClr val="37373A"/>
                          </a:solidFill>
                        </a:rPr>
                        <a:t>3 средства регионального бюджета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41899"/>
                  </a:ext>
                </a:extLst>
              </a:tr>
              <a:tr h="73555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37373A"/>
                          </a:solidFill>
                        </a:rPr>
                        <a:t>Идентификатор организации-получателя </a:t>
                      </a:r>
                      <a:r>
                        <a:rPr lang="en-US" dirty="0" err="1">
                          <a:solidFill>
                            <a:srgbClr val="C00000"/>
                          </a:solidFill>
                        </a:rPr>
                        <a:t>receiver_id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rgbClr val="37373A"/>
                          </a:solidFill>
                        </a:rPr>
                        <a:t>Идентификатор места деятельности организации-получателя, 14 цифр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37373A"/>
                          </a:solidFill>
                        </a:rPr>
                        <a:t>Тип договора</a:t>
                      </a:r>
                      <a:r>
                        <a:rPr lang="en-US" dirty="0">
                          <a:solidFill>
                            <a:srgbClr val="37373A"/>
                          </a:solidFill>
                        </a:rPr>
                        <a:t>, </a:t>
                      </a:r>
                      <a:r>
                        <a:rPr lang="en-US" dirty="0" err="1">
                          <a:solidFill>
                            <a:srgbClr val="C00000"/>
                          </a:solidFill>
                        </a:rPr>
                        <a:t>contract_type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37373A"/>
                          </a:solidFill>
                        </a:rPr>
                        <a:t>1 (купля продажа);</a:t>
                      </a:r>
                    </a:p>
                    <a:p>
                      <a:r>
                        <a:rPr lang="ru-RU" sz="1000" dirty="0">
                          <a:solidFill>
                            <a:srgbClr val="37373A"/>
                          </a:solidFill>
                        </a:rPr>
                        <a:t>2 (комиссия);</a:t>
                      </a:r>
                    </a:p>
                    <a:p>
                      <a:r>
                        <a:rPr lang="ru-RU" sz="1000" dirty="0">
                          <a:solidFill>
                            <a:srgbClr val="37373A"/>
                          </a:solidFill>
                        </a:rPr>
                        <a:t>3 (агентский договор);</a:t>
                      </a:r>
                    </a:p>
                    <a:p>
                      <a:r>
                        <a:rPr lang="ru-RU" sz="1000" dirty="0">
                          <a:solidFill>
                            <a:srgbClr val="37373A"/>
                          </a:solidFill>
                        </a:rPr>
                        <a:t>4 (передача на безвозмездной основе);</a:t>
                      </a:r>
                    </a:p>
                    <a:p>
                      <a:r>
                        <a:rPr lang="ru-RU" sz="1000" dirty="0">
                          <a:solidFill>
                            <a:srgbClr val="37373A"/>
                          </a:solidFill>
                        </a:rPr>
                        <a:t>… (всего 8 типов)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7084293"/>
                  </a:ext>
                </a:extLst>
              </a:tr>
              <a:tr h="514885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37373A"/>
                          </a:solidFill>
                        </a:rPr>
                        <a:t>Дата отгрузки </a:t>
                      </a:r>
                      <a:r>
                        <a:rPr lang="en-US" dirty="0" err="1">
                          <a:solidFill>
                            <a:srgbClr val="C00000"/>
                          </a:solidFill>
                        </a:rPr>
                        <a:t>operation_date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37373A"/>
                          </a:solidFill>
                        </a:rPr>
                        <a:t>Дата и время отгрузки, </a:t>
                      </a:r>
                      <a:r>
                        <a:rPr lang="ru-RU" dirty="0" err="1">
                          <a:solidFill>
                            <a:srgbClr val="37373A"/>
                          </a:solidFill>
                        </a:rPr>
                        <a:t>ГГГГ-ММ-ДД«Т»чч:мм:сс</a:t>
                      </a:r>
                      <a:r>
                        <a:rPr lang="ru-RU" dirty="0">
                          <a:solidFill>
                            <a:srgbClr val="37373A"/>
                          </a:solidFill>
                        </a:rPr>
                        <a:t>«</a:t>
                      </a:r>
                      <a:r>
                        <a:rPr lang="en-US" dirty="0">
                          <a:solidFill>
                            <a:srgbClr val="37373A"/>
                          </a:solidFill>
                        </a:rPr>
                        <a:t>+</a:t>
                      </a:r>
                      <a:r>
                        <a:rPr lang="ru-RU" dirty="0">
                          <a:solidFill>
                            <a:srgbClr val="37373A"/>
                          </a:solidFill>
                        </a:rPr>
                        <a:t>»</a:t>
                      </a:r>
                      <a:r>
                        <a:rPr lang="ru-RU" dirty="0" err="1">
                          <a:solidFill>
                            <a:srgbClr val="37373A"/>
                          </a:solidFill>
                        </a:rPr>
                        <a:t>чч:мм</a:t>
                      </a:r>
                      <a:endParaRPr lang="ru-RU" dirty="0">
                        <a:solidFill>
                          <a:srgbClr val="37373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Реестровый номер контракта</a:t>
                      </a:r>
                      <a:r>
                        <a:rPr lang="en-US" dirty="0"/>
                        <a:t>,</a:t>
                      </a:r>
                      <a:endParaRPr lang="ru-RU" dirty="0">
                        <a:solidFill>
                          <a:srgbClr val="37373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C00000"/>
                          </a:solidFill>
                        </a:rPr>
                        <a:t>contract_num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ru-RU" dirty="0">
                          <a:solidFill>
                            <a:srgbClr val="37373A"/>
                          </a:solidFill>
                        </a:rPr>
                        <a:t>В ЕГИСЗ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148059"/>
                  </a:ext>
                </a:extLst>
              </a:tr>
              <a:tr h="73555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37373A"/>
                          </a:solidFill>
                        </a:rPr>
                        <a:t>Реквизиты первичного</a:t>
                      </a:r>
                    </a:p>
                    <a:p>
                      <a:r>
                        <a:rPr lang="ru-RU" dirty="0">
                          <a:solidFill>
                            <a:srgbClr val="37373A"/>
                          </a:solidFill>
                        </a:rPr>
                        <a:t>документа: номер документа, </a:t>
                      </a:r>
                      <a:r>
                        <a:rPr lang="en-US" dirty="0" err="1">
                          <a:solidFill>
                            <a:srgbClr val="C00000"/>
                          </a:solidFill>
                        </a:rPr>
                        <a:t>doc_num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37373A"/>
                          </a:solidFill>
                        </a:rPr>
                        <a:t>Строка 200 символов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37373A"/>
                          </a:solidFill>
                        </a:rPr>
                        <a:t>Список отгружаемой продукции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C00000"/>
                          </a:solidFill>
                        </a:rPr>
                        <a:t>order_details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ru-RU" dirty="0">
                          <a:solidFill>
                            <a:srgbClr val="37373A"/>
                          </a:solidFill>
                        </a:rPr>
                        <a:t>Таблица: </a:t>
                      </a:r>
                      <a:r>
                        <a:rPr lang="en-US" dirty="0">
                          <a:solidFill>
                            <a:srgbClr val="37373A"/>
                          </a:solidFill>
                        </a:rPr>
                        <a:t>SGTIN/SSCC</a:t>
                      </a:r>
                      <a:r>
                        <a:rPr lang="ru-RU" dirty="0">
                          <a:solidFill>
                            <a:srgbClr val="37373A"/>
                          </a:solidFill>
                        </a:rPr>
                        <a:t>, цена, НДС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3514536"/>
                  </a:ext>
                </a:extLst>
              </a:tr>
              <a:tr h="404620">
                <a:tc>
                  <a:txBody>
                    <a:bodyPr/>
                    <a:lstStyle/>
                    <a:p>
                      <a:r>
                        <a:rPr lang="ru-RU" dirty="0"/>
                        <a:t>Реквизиты документа отгрузки: дата документа</a:t>
                      </a:r>
                      <a:r>
                        <a:rPr lang="en-US" dirty="0"/>
                        <a:t>, </a:t>
                      </a:r>
                      <a:r>
                        <a:rPr lang="en-US" dirty="0" err="1">
                          <a:solidFill>
                            <a:srgbClr val="C00000"/>
                          </a:solidFill>
                        </a:rPr>
                        <a:t>doc_date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37373A"/>
                          </a:solidFill>
                        </a:rPr>
                        <a:t>ДД.ММ.ГГГГ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37373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37373A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4695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59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5BD23E-214E-4526-A85D-0290FA32E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Уведомление получателя об отгрузке - пример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3FA5D2-2385-4D37-9FC2-BD77C529DF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566" r="26857"/>
          <a:stretch/>
        </p:blipFill>
        <p:spPr>
          <a:xfrm>
            <a:off x="357051" y="1367246"/>
            <a:ext cx="10337074" cy="511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22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4188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EE4P_MASTERWIZARD_MARGINS" val="0"/>
  <p:tag name="EE4P_LANGUAGE_ID" val="1033"/>
  <p:tag name="EE4P_STYLE_NAME" val="CRPT_yellow_grey Grid 16:9"/>
  <p:tag name="EE4P_MASTERWIZARD_DRAFT" val="0"/>
  <p:tag name="EE4P_AGENDAWIZARD" val="&lt;ee4p&gt;&lt;layouts&gt;&lt;layout name=&quot;Section Header&quot; id=&quot;227_1-1&quot;&gt;&lt;standard&gt;&lt;textframe horizontalAnchor=&quot;1&quot; marginBottom=&quot;0&quot; marginLeft=&quot;0&quot; marginRight=&quot;0&quot; marginTop=&quot;0&quot; orientation=&quot;1&quot; verticalAnchor=&quot;1&quot; /&gt;&lt;font name=&quot;PT Sans Caption&quot; bold=&quot;0&quot; italic=&quot;0&quot; color=&quot;#595959&quot; /&gt;&lt;paragraphformat firstLineIndent=&quot;0&quot; leftIndent=&quot;0&quot; rightIndent=&quot;0&quot; lineRuleBefore=&quot;&quot; lineRuleWithin=&quot;&quot; lineRuleAfter=&quot;&quot; spaceBefore=&quot;&quot; spaceWithin=&quot;&quot; spaceAfter=&quot;&quot; /&gt;&lt;fill visible=&quot;0&quot; /&gt;&lt;line visible=&quot;0&quot; /&gt;&lt;bulletformat visible=&quot;0&quot; /&gt;&lt;/standard&gt;&lt;agenda name=&quot;&quot; title=&quot;&quot; subtitle=&quot;&quot; sizingModeId=&quot;1&quot; fontSize=&quot;24&quot; fontSizeAuto=&quot;1&quot; startTime=&quot;540&quot; timeFormatId=&quot;1&quot; startItemNo=&quot;1&quot; createSingleAgendaSlide=&quot;1&quot; createSeparatingSlides=&quot;1&quot; createBackupSlide=&quot;1&quot; /&gt;&lt;columns&gt;&lt;column field=&quot;itemno&quot; label=&quot;No.&quot; checked=&quot;0&quot; leftSpacing=&quot;0&quot; rightSpacing=&quot;0&quot; dock=&quot;1&quot; fixedWidth=&quot;51.87527&quot; /&gt;&lt;column field=&quot;topic&quot; label=&quot;Topic&quot; leftSpacing=&quot;0&quot; rightDistribute=&quot;1&quot; dock=&quot;1&quot; /&gt;&lt;column field=&quot;responsible&quot; label=&quot;Responsible&quot; visible=&quot;0&quot; checked=&quot;0&quot; leftSpacing=&quot;10&quot; rightDistribute=&quot;1&quot; dock=&quot;1&quot; /&gt;&lt;column field=&quot;freecolumn&quot; label=&quot;&quot; visible=&quot;0&quot; checked=&quot;0&quot; leftSpacing=&quot;10&quot; rightDistribute=&quot;1&quot; dock=&quot;1&quot; /&gt;&lt;column field=&quot;timeslot&quot; label=&quot;Time Slot&quot; visible=&quot;1&quot; checked=&quot;0&quot; leftSpacing=&quot;34&quot; rightSpacing=&quot;0&quot; dock=&quot;2&quot; /&gt;&lt;column field=&quot;pageno&quot; label=&quot;Page No.&quot; visible=&quot;0&quot; checked=&quot;0&quot; leftSpacing=&quot;34&quot; rightSpacing=&quot;0&quot; dock=&quot;2&quot; /&gt;&lt;/columns&gt;&lt;position left=&quot;395.4111&quot; top=&quot;116.9109&quot; width=&quot;515.0769&quot; height=&quot;345.2203&quot; /&gt;&lt;!--&#10;      &lt;subtitle&gt;&#10;      &#10;        &lt;position left=&quot;197.597&quot; top=&quot;369.3848&quot; width=&quot;123.634&quot; height=&quot;115.6044&quot; autoshape=&quot;1&quot; rotation=&quot;0&quot; /&gt;&#10;        &lt;line visible=&quot;1&quot; weight=&quot;0.75&quot; style=&quot;1&quot; dashStyle=&quot;1&quot; foreColor=&quot;#595959&quot; /&gt;&#10;        &lt;fill visible=&quot;0&quot; /&gt;&#10;        &lt;textframe horizontalAnchor=&quot;1&quot; verticalAnchor=&quot;1&quot; orientation=&quot;1&quot; wordWrap=&quot;1&quot; autoSize=&quot;0&quot; marginLeft=&quot;8.503937&quot; marginRight=&quot;0&quot; marginTop=&quot;14.17323&quot; marginBottom=&quot;0&quot; /&gt;&#10;        &lt;paragraphformat alignment=&quot;1&quot; lineRuleBefore=&quot;0&quot; lineRuleWithin=&quot;1&quot; lineRuleAfter=&quot;0&quot; spaceBefore=&quot;0&quot; spaceWithin=&quot;0.95&quot; spaceAfter=&quot;0&quot; /&gt;&#10;        &lt;font name=&quot;Trebuchet MS&quot; size=&quot;10&quot; bold=&quot;0&quot; italic=&quot;0&quot; underlineStyle=&quot;0&quot; color=&quot;#595959&quot; spacing=&quot;0&quot; kerning=&quot;12&quot; /&gt;&#10;      &#10;      &lt;/subtitle&gt;&#10;      --&gt;&lt;settings allowedSizingModeIds=&quot;1|2&quot; allowedFontSizes=&quot;8|9|10.5|11|12|14|16|18|20|22|24&quot; allowedTimeFormatIds=&quot;1|2|3&quot; slideLayout=&quot;11&quot; customLayoutName=&quot;Blank green|Presentation¦Blank green&quot; customLayoutIndex=&quot;&quot; showBreak=&quot;0&quot; singleAgendaSlideSelected=&quot;0&quot; backupSlideTitle=&quot;Unused Slides&quot; topMargin=&quot;0&quot; leftMargin=&quot;0&quot; allowedLevels=&quot;2&quot; itemNoFormats=&quot;{1}¦{1}.{2}¦{3:alphaLC}¦{3:alphaLC}.{4:alphaLC}&quot; customLayoutNameBackup=&quot;Special gray|Presentation¦Special gray&quot; titlePrompt=&quot;Insert Title&quot; namePrompt=&quot;Insert Date&quot; /&gt;&lt;cases&gt;&lt;case level=&quot;1&quot; single=&quot;1&quot; break=&quot;0&quot; topMinSpacing=&quot;5&quot; topMaxSpacing=&quot;15&quot; bottomMinSpacing=&quot;0&quot; bottomMaxSpacing=&quot;0&quot;&gt;&lt;element field=&quot;topic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textframe marginLeft=&quot;0&quot; /&gt;&lt;/element&gt;&lt;element field=&quot;responsible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/element&gt;&lt;element field=&quot;freecolumn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/element&gt;&lt;element field=&quot;timeslot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/element&gt;&lt;element field=&quot;pageno&quot; type=&quot;autoshape&quot; autoShapeType=&quot;1&quot;&gt;&lt;paragraphformat alignment=&quot;3&quot; /&gt;&lt;/element&gt;&lt;/case&gt;&lt;case level=&quot;2&quot; single=&quot;1&quot; break=&quot;0&quot; topMinSpacing=&quot;4&quot; topMaxSpacing=&quot;4&quot; bottomMinSpacing=&quot;0&quot; bottomMaxSpacing=&quot;0&quot;&gt;&lt;element field=&quot;topic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textframe marginLeft=&quot;0&quot; /&gt;&lt;font relativeSize=&quot;0.75&quot; /&gt;&lt;/element&gt;&lt;element field=&quot;responsible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relativeSize=&quot;0.75&quot; /&gt;&lt;/element&gt;&lt;element field=&quot;freecolumn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relativeSize=&quot;0.75&quot; /&gt;&lt;/element&gt;&lt;element field=&quot;timeslot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relativeSize=&quot;0.75&quot; /&gt;&lt;/element&gt;&lt;element field=&quot;pageno&quot; type=&quot;autoshape&quot; autoShapeType=&quot;1&quot;&gt;&lt;paragraphformat alignment=&quot;3&quot; /&gt;&lt;font relativeSize=&quot;0.75&quot; /&gt;&lt;/element&gt;&lt;/case&gt;&lt;/cases&gt;&lt;elements&gt;&lt;element type=&quot;autoshape&quot; autoShapeType=&quot;1&quot; value=&quot;%agendaTitle%&quot; slideType=&quot;1&quot;&gt;&lt;position left=&quot;-345.68251&quot; top=&quot;-45.376146&quot; width=&quot;271.5024&quot; height=&quot;274.7323&quot; autoshape=&quot;1&quot; rotation=&quot;0&quot; /&gt;&lt;line visible=&quot;1&quot; weight=&quot;0.75&quot; style=&quot;1&quot; dashStyle=&quot;1&quot; foreColor=&quot;#595959&quot; /&gt;&lt;fill visible=&quot;0&quot; /&gt;&lt;textframe horizontalAnchor=&quot;1&quot; verticalAnchor=&quot;1&quot; orientation=&quot;1&quot; wordWrap=&quot;1&quot; autoSize=&quot;0&quot; marginLeft=&quot;0&quot; marginRight=&quot;0&quot; marginTop=&quot;19.84252&quot; marginBottom=&quot;0&quot; /&gt;&lt;paragraphformat alignment=&quot;2&quot; lineRuleBefore=&quot;0&quot; lineRuleWithin=&quot;1&quot; lineRuleAfter=&quot;0&quot; spaceBefore=&quot;0&quot; spaceWithin=&quot;0.95&quot; spaceAfter=&quot;0&quot; /&gt;&lt;font name=&quot;PT Sans Caption&quot; size=&quot;54&quot; bold=&quot;0&quot; italic=&quot;0&quot; underlineStyle=&quot;0&quot; color=&quot;#595959&quot; spacing=&quot;0&quot; kerning=&quot;12&quot; /&gt;&lt;/element&gt;&lt;element type=&quot;autoshape&quot; autoShapeType=&quot;1&quot; value=&quot;%agendaName%&quot; slideType=&quot;1&quot;&gt;&lt;position left=&quot;-197.81411&quot; top=&quot;252.473934&quot; width=&quot;123.634&quot; height=&quot;115.6044&quot; autoshape=&quot;1&quot; rotation=&quot;0&quot; /&gt;&lt;line visible=&quot;1&quot; weight=&quot;0.75&quot; style=&quot;1&quot; dashStyle=&quot;1&quot; foreColor=&quot;#595959&quot; /&gt;&lt;fill visible=&quot;0&quot; /&gt;&lt;textframe horizontalAnchor=&quot;1&quot; verticalAnchor=&quot;1&quot; orientation=&quot;1&quot; wordWrap=&quot;1&quot; autoSize=&quot;0&quot; marginLeft=&quot;8.503937&quot; marginRight=&quot;0&quot; marginTop=&quot;14.17323&quot; marginBottom=&quot;0&quot; /&gt;&lt;paragraphformat alignment=&quot;1&quot; lineRuleBefore=&quot;0&quot; lineRuleWithin=&quot;1&quot; lineRuleAfter=&quot;0&quot; spaceBefore=&quot;0&quot; spaceWithin=&quot;0.95&quot; spaceAfter=&quot;0&quot; /&gt;&lt;font name=&quot;PT Sans Caption&quot; size=&quot;10&quot; bold=&quot;0&quot; italic=&quot;0&quot; underlineStyle=&quot;0&quot; color=&quot;#595959&quot; spacing=&quot;0&quot; kerning=&quot;12&quot; /&gt;&lt;/element&gt;&lt;element type=&quot;autoshape&quot; autoShapeType=&quot;1&quot; value=&quot;&quot; slideType=&quot;1&quot;&gt;&lt;position left=&quot;-286.10831&quot; top=&quot;252.473934&quot; width=&quot;73.17614&quot; height=&quot;78.41528&quot; autoshape=&quot;1&quot; rotation=&quot;0&quot; /&gt;&lt;line visible=&quot;1&quot; weight=&quot;0.75&quot; style=&quot;1&quot; dashStyle=&quot;1&quot; foreColor=&quot;#595959&quot; /&gt;&lt;fill visible=&quot;0&quot; /&gt;&lt;/element&gt;&lt;element type=&quot;autoshape&quot; autoShapeType=&quot;1&quot; value=&quot;&quot; slideType=&quot;2&quot;&gt;&lt;position left=&quot;-294.2502816&quot; top=&quot;-4.4596064&quot; width=&quot;74.61984&quot; height=&quot;74.61984&quot; autoshape=&quot;1&quot; rotation=&quot;0&quot; /&gt;&lt;line visible=&quot;1&quot; weight=&quot;0.75&quot; style=&quot;1&quot; dashStyle=&quot;1&quot; foreColor=&quot;#595959&quot; /&gt;&lt;fill visible=&quot;0&quot; /&gt;&lt;/element&gt;&lt;element type=&quot;autoshape&quot; autoShapeType=&quot;1&quot; value=&quot;%topic%&quot; slideType=&quot;2&quot;&gt;&lt;position left=&quot;-294.2502816&quot; top=&quot;93.1711075&quot; width=&quot;758.6493&quot; height=&quot;252.2583&quot; autoshape=&quot;1&quot; rotation=&quot;0&quot; /&gt;&lt;line visible=&quot;1&quot; weight=&quot;0.75&quot; style=&quot;1&quot; dashStyle=&quot;1&quot; foreColor=&quot;#595959&quot; /&gt;&lt;fill visible=&quot;0&quot; /&gt;&lt;textframe horizontalAnchor=&quot;1&quot; verticalAnchor=&quot;4&quot; orientation=&quot;1&quot; wordWrap=&quot;1&quot; autoSize=&quot;0&quot; marginLeft=&quot;21.6&quot; marginRight=&quot;21.6&quot; marginTop=&quot;21.6&quot; marginBottom=&quot;10.8&quot; /&gt;&lt;paragraphformat alignment=&quot;1&quot; lineRuleBefore=&quot;0&quot; lineRuleWithin=&quot;0&quot; lineRuleAfter=&quot;0&quot; spaceBefore=&quot;0&quot; spaceWithin=&quot;60&quot; spaceAfter=&quot;0&quot; /&gt;&lt;font name=&quot;PT Sans Caption&quot; size=&quot;54&quot; bold=&quot;0&quot; italic=&quot;0&quot; underlineStyle=&quot;0&quot; color=&quot;#595959&quot; spacing=&quot;0&quot; kerning=&quot;12&quot; /&gt;&lt;/element&gt;&lt;/elements&gt;&lt;/layout&gt;&lt;/layouts&gt;&lt;contents&gt;&lt;agenda name=&quot;&quot; title=&quot;&quot; subtitle=&quot;&quot; sizingModeId=&quot;1&quot; fontSize=&quot;24&quot; fontSizeAuto=&quot;1&quot; startTime=&quot;540&quot; timeFormatId=&quot;1&quot; startItemNo=&quot;1&quot; createSingleAgendaSlide=&quot;1&quot; createSeparatingSlides=&quot;1&quot; createBackupSlide=&quot;1&quot; layoutId=&quot;227_1-1&quot; createSections=&quot;0&quot;&gt;&lt;columns&gt;&lt;column field=&quot;itemno&quot; label=&quot;No.&quot; checked=&quot;0&quot; leftSpacing=&quot;0&quot; rightSpacing=&quot;0&quot; dock=&quot;1&quot; fixedWidth=&quot;51.87527&quot; /&gt;&lt;column field=&quot;topic&quot; label=&quot;Topic&quot; leftSpacing=&quot;0&quot; rightDistribute=&quot;1&quot; dock=&quot;1&quot; /&gt;&lt;column field=&quot;responsible&quot; label=&quot;Responsible&quot; visible=&quot;0&quot; checked=&quot;0&quot; leftSpacing=&quot;10&quot; rightDistribute=&quot;1&quot; dock=&quot;1&quot; /&gt;&lt;column field=&quot;freecolumn&quot; label=&quot;&quot; visible=&quot;0&quot; checked=&quot;0&quot; leftSpacing=&quot;10&quot; rightDistribute=&quot;1&quot; dock=&quot;1&quot; /&gt;&lt;column field=&quot;timeslot&quot; label=&quot;Time Slot&quot; visible=&quot;1&quot; checked=&quot;0&quot; leftSpacing=&quot;34&quot; rightSpacing=&quot;0&quot; dock=&quot;2&quot; /&gt;&lt;column field=&quot;pageno&quot; label=&quot;Page No.&quot; visible=&quot;0&quot; checked=&quot;0&quot; leftSpacing=&quot;34&quot; rightSpacing=&quot;0&quot; dock=&quot;2&quot; /&gt;&lt;/columns&gt;&lt;items /&gt;&lt;/agenda&gt;&lt;/contents&gt;&lt;/ee4p&gt;"/>
  <p:tag name="EE4P_STYLE_ID" val="aeyVORYL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kHV6FLITw.HU5hxsuSjT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pFeHKOSSXGFuyzDF.7oAw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pFeHKOSSXGFuyzDF.7oAw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pFeHKOSSXGFuyzDF.7oA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kHV6FLITw.HU5hxsuSjT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1FV1HQTfaT3yLo99uQ4w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hiRjqPUT4OHIDe94WsSZA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kHV6FLITw.HU5hxsuSjT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pFeHKOSSXGFuyzDF.7oA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pFeHKOSSXGFuyzDF.7oAw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kHV6FLITw.HU5hxsuSjT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kHV6FLITw.HU5hxsuSjT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pFeHKOSSXGFuyzDF.7oAw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9dY0iZIRvyYttQnV7c6q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3_BCG Grid 16:9">
  <a:themeElements>
    <a:clrScheme name="moscow scheme">
      <a:dk1>
        <a:srgbClr val="595959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Custom 1">
      <a:majorFont>
        <a:latin typeface="PT Sans Caption"/>
        <a:ea typeface=""/>
        <a:cs typeface=""/>
      </a:majorFont>
      <a:minorFont>
        <a:latin typeface="PT Sans Caption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595959"/>
        </a:solidFill>
        <a:ln w="9525" cap="rnd" cmpd="sng" algn="ctr">
          <a:solidFill>
            <a:srgbClr val="595959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rgbClr val="595959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2.xml><?xml version="1.0" encoding="utf-8"?>
<a:theme xmlns:a="http://schemas.openxmlformats.org/drawingml/2006/main" name="Office Theme">
  <a:themeElements>
    <a:clrScheme name="BCG 2015">
      <a:dk1>
        <a:srgbClr val="6E6F73"/>
      </a:dk1>
      <a:lt1>
        <a:sysClr val="window" lastClr="FFFFFF"/>
      </a:lt1>
      <a:dk2>
        <a:srgbClr val="2FC77E"/>
      </a:dk2>
      <a:lt2>
        <a:srgbClr val="E7E7E7"/>
      </a:lt2>
      <a:accent1>
        <a:srgbClr val="03522D"/>
      </a:accent1>
      <a:accent2>
        <a:srgbClr val="197A56"/>
      </a:accent2>
      <a:accent3>
        <a:srgbClr val="E3EE37"/>
      </a:accent3>
      <a:accent4>
        <a:srgbClr val="3EAD92"/>
      </a:accent4>
      <a:accent5>
        <a:srgbClr val="6E6F73"/>
      </a:accent5>
      <a:accent6>
        <a:srgbClr val="295E7E"/>
      </a:accent6>
      <a:hlink>
        <a:srgbClr val="2E3558"/>
      </a:hlink>
      <a:folHlink>
        <a:srgbClr val="670F31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CG Colors 2015">
      <a:dk1>
        <a:srgbClr val="6E6F73"/>
      </a:dk1>
      <a:lt1>
        <a:sysClr val="window" lastClr="FFFFFF"/>
      </a:lt1>
      <a:dk2>
        <a:srgbClr val="2FC77E"/>
      </a:dk2>
      <a:lt2>
        <a:srgbClr val="E7E7E7"/>
      </a:lt2>
      <a:accent1>
        <a:srgbClr val="03522D"/>
      </a:accent1>
      <a:accent2>
        <a:srgbClr val="197A56"/>
      </a:accent2>
      <a:accent3>
        <a:srgbClr val="E3EE37"/>
      </a:accent3>
      <a:accent4>
        <a:srgbClr val="3EAD92"/>
      </a:accent4>
      <a:accent5>
        <a:srgbClr val="6E6F73"/>
      </a:accent5>
      <a:accent6>
        <a:srgbClr val="295E7E"/>
      </a:accent6>
      <a:hlink>
        <a:srgbClr val="2FC77E"/>
      </a:hlink>
      <a:folHlink>
        <a:srgbClr val="03522D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0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1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2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3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4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5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6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7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8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9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0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1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2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3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4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5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6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7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8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9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3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30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31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4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5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6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7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8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9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577704A6FBE2A4D885DAD57038C6051" ma:contentTypeVersion="11" ma:contentTypeDescription="Создание документа." ma:contentTypeScope="" ma:versionID="81e6ee1da2ecca2ca5a491ef7082cc59">
  <xsd:schema xmlns:xsd="http://www.w3.org/2001/XMLSchema" xmlns:xs="http://www.w3.org/2001/XMLSchema" xmlns:p="http://schemas.microsoft.com/office/2006/metadata/properties" xmlns:ns3="c9c99fd0-02ff-4122-8350-6d0db3c3ee2e" xmlns:ns4="5d93e85b-4bea-441b-bca9-1c253730d4a9" targetNamespace="http://schemas.microsoft.com/office/2006/metadata/properties" ma:root="true" ma:fieldsID="af7f3d7f1634e572e033b5127f7458ad" ns3:_="" ns4:_="">
    <xsd:import namespace="c9c99fd0-02ff-4122-8350-6d0db3c3ee2e"/>
    <xsd:import namespace="5d93e85b-4bea-441b-bca9-1c253730d4a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c99fd0-02ff-4122-8350-6d0db3c3ee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93e85b-4bea-441b-bca9-1c253730d4a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Хэш подсказки о совместном доступе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B15BBF-B3D7-438C-BCD8-BACBF757CCDB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c9c99fd0-02ff-4122-8350-6d0db3c3ee2e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5d93e85b-4bea-441b-bca9-1c253730d4a9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2DF1BDF-11AC-41B0-AB23-ECA19187BC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79D0E6-DFC8-4D5D-B8CC-47E612A9C4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c99fd0-02ff-4122-8350-6d0db3c3ee2e"/>
    <ds:schemaRef ds:uri="5d93e85b-4bea-441b-bca9-1c253730d4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2664</TotalTime>
  <Words>2154</Words>
  <Application>Microsoft Office PowerPoint</Application>
  <PresentationFormat>Широкоэкранный</PresentationFormat>
  <Paragraphs>271</Paragraphs>
  <Slides>33</Slides>
  <Notes>10</Notes>
  <HiddenSlides>0</HiddenSlides>
  <MMClips>0</MMClips>
  <ScaleCrop>false</ScaleCrop>
  <HeadingPairs>
    <vt:vector size="10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  <vt:variant>
        <vt:lpstr>Произвольные показы</vt:lpstr>
      </vt:variant>
      <vt:variant>
        <vt:i4>1</vt:i4>
      </vt:variant>
    </vt:vector>
  </HeadingPairs>
  <TitlesOfParts>
    <vt:vector size="40" baseType="lpstr">
      <vt:lpstr>Arial</vt:lpstr>
      <vt:lpstr>Calibri</vt:lpstr>
      <vt:lpstr>PT Sans Caption</vt:lpstr>
      <vt:lpstr>Trebuchet MS</vt:lpstr>
      <vt:lpstr>3_BCG Grid 16:9</vt:lpstr>
      <vt:lpstr>think-cell Slide</vt:lpstr>
      <vt:lpstr>Маркировка лекарств Вводная часть.   Анатолий Свечин Менеджер проекта группы проекта ФАРМА</vt:lpstr>
      <vt:lpstr>Регистрация в ИС МДЛП – нельзя откладывать</vt:lpstr>
      <vt:lpstr>Регистрация действий с ЛП в системе: 2 способа</vt:lpstr>
      <vt:lpstr>Состав регистрируемых в системе действий с ЛП (подробнее см. «Паспорта процессов»)</vt:lpstr>
      <vt:lpstr>Заказ и приемка ЛС аптечной организацией   </vt:lpstr>
      <vt:lpstr>Общий план</vt:lpstr>
      <vt:lpstr>Прямой акцепт – паспорт процесса</vt:lpstr>
      <vt:lpstr>Прямой акцепт – состав информации</vt:lpstr>
      <vt:lpstr>Уведомление получателя об отгрузке - пример</vt:lpstr>
      <vt:lpstr>Поиск документа в Личном кабинете МДЛП</vt:lpstr>
      <vt:lpstr>Обратный акцепт – паспорт процесса</vt:lpstr>
      <vt:lpstr>Проверка статуса кода маркировки. Оборот</vt:lpstr>
      <vt:lpstr>Получение данных о КМ</vt:lpstr>
      <vt:lpstr>Отказ от приемки</vt:lpstr>
      <vt:lpstr>Прочие процессы</vt:lpstr>
      <vt:lpstr>Вывод лекарств из оборота  в розницу и по по льготе    </vt:lpstr>
      <vt:lpstr>Схема информационного обмена с МДЛП через ККТ и РВ </vt:lpstr>
      <vt:lpstr>Регистратор выбытия – внешний вид и комплектация</vt:lpstr>
      <vt:lpstr>Режимы работы регистраторов выбытия</vt:lpstr>
      <vt:lpstr>Вывод лекарств из оборота  по различным причинам    </vt:lpstr>
      <vt:lpstr>Презентация PowerPoint</vt:lpstr>
      <vt:lpstr>Возможные «различные причины» вывода из оборота ЛП (XSD 552)</vt:lpstr>
      <vt:lpstr>Особенности выбытия для уничтожения и «по различным причинам»</vt:lpstr>
      <vt:lpstr>Наиболее частые вопросы участников оборота Оператору МДЛП     </vt:lpstr>
      <vt:lpstr>Топ-10 вопросов в техподдержку в категории «Консультация»</vt:lpstr>
      <vt:lpstr>Ответы на частые вопросы, часть 1/3</vt:lpstr>
      <vt:lpstr>Ответы на частые вопросы, часть 2/3</vt:lpstr>
      <vt:lpstr>Ответы на частые вопросы, часть 3/3</vt:lpstr>
      <vt:lpstr>Дополнительная информация    </vt:lpstr>
      <vt:lpstr>Состав действий при внедрении (порядок может отличаться)</vt:lpstr>
      <vt:lpstr>Техническая готовность участника оборота к маркировке</vt:lpstr>
      <vt:lpstr>Дополнительная информация</vt:lpstr>
      <vt:lpstr>Презентация PowerPoint</vt:lpstr>
      <vt:lpstr>Format Guide Workshop</vt:lpstr>
    </vt:vector>
  </TitlesOfParts>
  <Company>The Boston Consulting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Boston Consulting Group</dc:creator>
  <cp:lastModifiedBy>Свечин Анатолий</cp:lastModifiedBy>
  <cp:revision>597</cp:revision>
  <cp:lastPrinted>2019-10-16T06:53:01Z</cp:lastPrinted>
  <dcterms:created xsi:type="dcterms:W3CDTF">2018-10-08T08:29:20Z</dcterms:created>
  <dcterms:modified xsi:type="dcterms:W3CDTF">2019-10-16T06:53:55Z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ormat Name">
    <vt:lpwstr>Grid Format</vt:lpwstr>
  </property>
  <property fmtid="{D5CDD505-2E9C-101B-9397-08002B2CF9AE}" pid="3" name="NXPowerLiteLastOptimized">
    <vt:lpwstr>954917</vt:lpwstr>
  </property>
  <property fmtid="{D5CDD505-2E9C-101B-9397-08002B2CF9AE}" pid="4" name="NXPowerLiteSettings">
    <vt:lpwstr>89000400038000</vt:lpwstr>
  </property>
  <property fmtid="{D5CDD505-2E9C-101B-9397-08002B2CF9AE}" pid="5" name="NXPowerLiteVersion">
    <vt:lpwstr>D7.1.8</vt:lpwstr>
  </property>
  <property fmtid="{D5CDD505-2E9C-101B-9397-08002B2CF9AE}" pid="6" name="Template Name">
    <vt:lpwstr>16x9</vt:lpwstr>
  </property>
  <property fmtid="{D5CDD505-2E9C-101B-9397-08002B2CF9AE}" pid="7" name="_NewReviewCycle">
    <vt:lpwstr/>
  </property>
  <property fmtid="{D5CDD505-2E9C-101B-9397-08002B2CF9AE}" pid="8" name="ContentTypeId">
    <vt:lpwstr>0x0101009577704A6FBE2A4D885DAD57038C6051</vt:lpwstr>
  </property>
</Properties>
</file>